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86" r:id="rId2"/>
    <p:sldId id="288" r:id="rId3"/>
    <p:sldId id="287" r:id="rId4"/>
    <p:sldId id="289" r:id="rId5"/>
    <p:sldId id="290" r:id="rId6"/>
    <p:sldId id="291" r:id="rId7"/>
    <p:sldId id="292" r:id="rId8"/>
    <p:sldId id="293" r:id="rId9"/>
    <p:sldId id="325" r:id="rId10"/>
    <p:sldId id="295" r:id="rId11"/>
    <p:sldId id="294" r:id="rId12"/>
    <p:sldId id="303" r:id="rId13"/>
    <p:sldId id="304" r:id="rId14"/>
    <p:sldId id="305" r:id="rId15"/>
    <p:sldId id="326" r:id="rId16"/>
    <p:sldId id="306" r:id="rId17"/>
    <p:sldId id="307" r:id="rId18"/>
    <p:sldId id="308" r:id="rId19"/>
    <p:sldId id="309" r:id="rId20"/>
    <p:sldId id="311" r:id="rId21"/>
    <p:sldId id="312" r:id="rId22"/>
    <p:sldId id="313" r:id="rId23"/>
    <p:sldId id="314" r:id="rId24"/>
    <p:sldId id="315" r:id="rId25"/>
    <p:sldId id="316" r:id="rId26"/>
    <p:sldId id="317" r:id="rId27"/>
    <p:sldId id="318" r:id="rId28"/>
    <p:sldId id="328" r:id="rId29"/>
    <p:sldId id="319" r:id="rId30"/>
    <p:sldId id="327" r:id="rId31"/>
    <p:sldId id="269" r:id="rId32"/>
    <p:sldId id="270" r:id="rId33"/>
    <p:sldId id="321" r:id="rId34"/>
    <p:sldId id="272" r:id="rId35"/>
    <p:sldId id="273" r:id="rId36"/>
    <p:sldId id="274" r:id="rId37"/>
    <p:sldId id="320" r:id="rId38"/>
    <p:sldId id="322" r:id="rId39"/>
    <p:sldId id="32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4539" autoAdjust="0"/>
  </p:normalViewPr>
  <p:slideViewPr>
    <p:cSldViewPr snapToGrid="0">
      <p:cViewPr varScale="1">
        <p:scale>
          <a:sx n="52" d="100"/>
          <a:sy n="52" d="100"/>
        </p:scale>
        <p:origin x="1176" y="60"/>
      </p:cViewPr>
      <p:guideLst>
        <p:guide orient="horz" pos="2160"/>
        <p:guide pos="3840"/>
      </p:guideLst>
    </p:cSldViewPr>
  </p:slideViewPr>
  <p:outlineViewPr>
    <p:cViewPr>
      <p:scale>
        <a:sx n="33" d="100"/>
        <a:sy n="33" d="100"/>
      </p:scale>
      <p:origin x="0" y="-314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sh\Dropbox\School\EML%204551C%20-%20Senior%20Design\Spring%202016\Deliverables\NG%20Presentation\Budget_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osh\Dropbox\School\EML%204551C%20-%20Senior%20Design\Spring%202016\Purchase\Budget%20Overview.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sh\Dropbox\School\EML%204551C%20-%20Senior%20Design\Spring%202016\Purchase\Budget%20Overvi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EE Budget</a:t>
            </a:r>
          </a:p>
        </c:rich>
      </c:tx>
      <c:layout/>
      <c:overlay val="0"/>
    </c:title>
    <c:autoTitleDeleted val="0"/>
    <c:plotArea>
      <c:layout/>
      <c:pieChart>
        <c:varyColors val="1"/>
        <c:ser>
          <c:idx val="0"/>
          <c:order val="0"/>
          <c:dPt>
            <c:idx val="3"/>
            <c:bubble3D val="0"/>
            <c:spPr>
              <a:solidFill>
                <a:srgbClr val="FFFF00"/>
              </a:solidFill>
            </c:spPr>
          </c:dPt>
          <c:dLbls>
            <c:dLbl>
              <c:idx val="0"/>
              <c:layout>
                <c:manualLayout>
                  <c:x val="-4.2768235928719875E-3"/>
                  <c:y val="3.537154540765277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3.6327285332693839E-2"/>
                  <c:y val="7.3071860492576551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9.6624484278492045E-2"/>
                  <c:y val="-1.5785319652722967E-4"/>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21681948653819053"/>
                  <c:y val="5.3971375125070692E-2"/>
                </c:manualLayout>
              </c:layout>
              <c:numFmt formatCode="&quot;$&quot;#,##0" sourceLinked="0"/>
              <c:spPr>
                <a:noFill/>
                <a:ln>
                  <a:noFill/>
                </a:ln>
                <a:effectLst/>
              </c:spPr>
              <c:txPr>
                <a:bodyPr/>
                <a:lstStyle/>
                <a:p>
                  <a:pPr>
                    <a:defRPr sz="1200"/>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Sheet1!$K$2:$K$5</c:f>
              <c:strCache>
                <c:ptCount val="4"/>
                <c:pt idx="0">
                  <c:v>COMPONENT HOUSING</c:v>
                </c:pt>
                <c:pt idx="1">
                  <c:v>ELECTRICAL HARDWARE</c:v>
                </c:pt>
                <c:pt idx="2">
                  <c:v>TEST EQUIPMENT</c:v>
                </c:pt>
                <c:pt idx="3">
                  <c:v>REMAINING</c:v>
                </c:pt>
              </c:strCache>
            </c:strRef>
          </c:cat>
          <c:val>
            <c:numRef>
              <c:f>Sheet1!$L$2:$L$5</c:f>
              <c:numCache>
                <c:formatCode>"$"#,##0</c:formatCode>
                <c:ptCount val="4"/>
                <c:pt idx="0">
                  <c:v>690</c:v>
                </c:pt>
                <c:pt idx="1">
                  <c:v>2180</c:v>
                </c:pt>
                <c:pt idx="2">
                  <c:v>20</c:v>
                </c:pt>
                <c:pt idx="3">
                  <c:v>2110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ME Budget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'ME Budget'!$O$1</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rgbClr val="FFFF00"/>
              </a:solidFill>
              <a:ln w="19050">
                <a:solidFill>
                  <a:schemeClr val="lt1"/>
                </a:solidFill>
              </a:ln>
              <a:effectLst/>
            </c:spPr>
          </c:dPt>
          <c:dLbls>
            <c:dLbl>
              <c:idx val="0"/>
              <c:layout>
                <c:manualLayout>
                  <c:x val="0.13725984251968504"/>
                  <c:y val="1.6928077360495685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3310580550421362E-2"/>
                  <c:y val="-0.19107545258500147"/>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6.2416386054637063E-2"/>
                  <c:y val="-0.11568029134479738"/>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'ME Budget'!$N$2:$N$7</c:f>
              <c:strCache>
                <c:ptCount val="6"/>
                <c:pt idx="0">
                  <c:v>HORN HOLDER</c:v>
                </c:pt>
                <c:pt idx="1">
                  <c:v>STRUCTURE</c:v>
                </c:pt>
                <c:pt idx="2">
                  <c:v>TOOLS</c:v>
                </c:pt>
                <c:pt idx="3">
                  <c:v>CALIBRATION</c:v>
                </c:pt>
                <c:pt idx="4">
                  <c:v>TESTING</c:v>
                </c:pt>
                <c:pt idx="5">
                  <c:v>REMAINING</c:v>
                </c:pt>
              </c:strCache>
            </c:strRef>
          </c:cat>
          <c:val>
            <c:numRef>
              <c:f>'ME Budget'!$O$2:$O$7</c:f>
              <c:numCache>
                <c:formatCode>"$"#,##0</c:formatCode>
                <c:ptCount val="6"/>
                <c:pt idx="0">
                  <c:v>410</c:v>
                </c:pt>
                <c:pt idx="1">
                  <c:v>1870</c:v>
                </c:pt>
                <c:pt idx="2">
                  <c:v>120</c:v>
                </c:pt>
                <c:pt idx="3">
                  <c:v>170</c:v>
                </c:pt>
                <c:pt idx="4">
                  <c:v>1370</c:v>
                </c:pt>
                <c:pt idx="5">
                  <c:v>1060</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8105861767282"/>
          <c:y val="0.13470581518589955"/>
          <c:w val="0.33943788276465442"/>
          <c:h val="0.80881149647806416"/>
        </c:manualLayout>
      </c:layout>
      <c:pieChart>
        <c:varyColors val="1"/>
        <c:ser>
          <c:idx val="0"/>
          <c:order val="0"/>
          <c:tx>
            <c:strRef>
              <c:f>'Total Budget'!$B$1</c:f>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FFFF00"/>
              </a:solidFill>
              <a:ln w="19050">
                <a:solidFill>
                  <a:schemeClr val="lt1"/>
                </a:solidFill>
              </a:ln>
              <a:effectLst/>
            </c:spPr>
          </c:dPt>
          <c:dLbls>
            <c:dLbl>
              <c:idx val="0"/>
              <c:layout>
                <c:manualLayout>
                  <c:x val="0.10803189374055507"/>
                  <c:y val="-6.0891559825740016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1420713035870517"/>
                  <c:y val="0.17611718424699674"/>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2068022747156605"/>
                  <c:y val="0.14452193475815522"/>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1913982343116206"/>
                  <c:y val="1.2034327207671268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 Budget'!$A$2:$A$5</c:f>
              <c:strCache>
                <c:ptCount val="4"/>
                <c:pt idx="0">
                  <c:v>ELECTRICAL COMPONENTS</c:v>
                </c:pt>
                <c:pt idx="1">
                  <c:v>TEST EQUIPMENT</c:v>
                </c:pt>
                <c:pt idx="2">
                  <c:v>MECHANICAL</c:v>
                </c:pt>
                <c:pt idx="3">
                  <c:v>CURRENT REMAINING</c:v>
                </c:pt>
              </c:strCache>
            </c:strRef>
          </c:cat>
          <c:val>
            <c:numRef>
              <c:f>'Total Budget'!$B$2:$B$5</c:f>
              <c:numCache>
                <c:formatCode>"$"#,##0</c:formatCode>
                <c:ptCount val="4"/>
                <c:pt idx="0">
                  <c:v>33900</c:v>
                </c:pt>
                <c:pt idx="1">
                  <c:v>8500</c:v>
                </c:pt>
                <c:pt idx="2">
                  <c:v>7000</c:v>
                </c:pt>
                <c:pt idx="3">
                  <c:v>3200</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667BD-BAB3-41DC-9AE3-2C69AF060187}" type="datetimeFigureOut">
              <a:rPr lang="en-US" smtClean="0"/>
              <a:t>3/30/2016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8C465-E3BF-4DE0-B985-8792E7775983}" type="slidenum">
              <a:rPr lang="en-US" smtClean="0"/>
              <a:t>‹#›</a:t>
            </a:fld>
            <a:endParaRPr lang="en-US" dirty="0"/>
          </a:p>
        </p:txBody>
      </p:sp>
    </p:spTree>
    <p:extLst>
      <p:ext uri="{BB962C8B-B14F-4D97-AF65-F5344CB8AC3E}">
        <p14:creationId xmlns:p14="http://schemas.microsoft.com/office/powerpoint/2010/main" val="182430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17F6F-B126-43F5-8968-490171B61651}" type="slidenum">
              <a:rPr lang="en-US" smtClean="0"/>
              <a:t>1</a:t>
            </a:fld>
            <a:endParaRPr lang="en-US"/>
          </a:p>
        </p:txBody>
      </p:sp>
    </p:spTree>
    <p:extLst>
      <p:ext uri="{BB962C8B-B14F-4D97-AF65-F5344CB8AC3E}">
        <p14:creationId xmlns:p14="http://schemas.microsoft.com/office/powerpoint/2010/main" val="58927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19</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56055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is where you could elaborate on how we met the design goals set</a:t>
            </a:r>
            <a:r>
              <a:rPr lang="en-US" baseline="0" dirty="0" smtClean="0"/>
              <a:t> in slide 2</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22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38805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baseline="0" dirty="0" smtClean="0"/>
              <a:t>The design philosophy for the box was to first and foremost be accessible for the electrical engineers to conduct their testing as well as being as sealed from the outside environment as much as possible to protect from EMI, in which I will speak about in further detail later. Every input and output to and from the box goes through a panel mounted connection to not only enclose the box but also to make connections as simple as possible. The image above is a view which hides the walls to better show each connector installed into the box. Aluminum 6061 was selected due to its high electrical conductivity, strong weldability, and of course cost. The weight is approximately (12.9 </a:t>
            </a:r>
            <a:r>
              <a:rPr lang="en-US" baseline="0" dirty="0" err="1" smtClean="0"/>
              <a:t>lbs</a:t>
            </a:r>
            <a:r>
              <a:rPr lang="en-US" baseline="0" dirty="0" smtClean="0"/>
              <a:t>) compared to last year’s weight of (roughly 40lbs) down 67.75%. The latches on the side ensure the enclosure is properly shut when needed, and have the option to install padlocks if need be. </a:t>
            </a:r>
            <a:endParaRPr lang="en-US" dirty="0" smtClean="0"/>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70" name="Shape 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804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dirty="0" smtClean="0"/>
              <a:t>**Might want to briefly mention RF</a:t>
            </a:r>
            <a:r>
              <a:rPr lang="en-US" baseline="0" dirty="0" smtClean="0"/>
              <a:t> shielding since you mentioned it in slide 2. Also, we can take a new picture with it wired up now. –Scott ** </a:t>
            </a:r>
            <a:br>
              <a:rPr lang="en-US" baseline="0" dirty="0" smtClean="0"/>
            </a:br>
            <a:r>
              <a:rPr lang="en-US" baseline="0" dirty="0" smtClean="0"/>
              <a:t/>
            </a:r>
            <a:br>
              <a:rPr lang="en-US" baseline="0" dirty="0" smtClean="0"/>
            </a:br>
            <a:r>
              <a:rPr lang="en-US" dirty="0" smtClean="0"/>
              <a:t>With the new dimensions for the box,</a:t>
            </a:r>
            <a:r>
              <a:rPr lang="en-US" baseline="0" dirty="0" smtClean="0"/>
              <a:t> some recalculations had to be made to determine the new thermal analysis. After changing the surface areas and thicknesses within the </a:t>
            </a:r>
            <a:r>
              <a:rPr lang="en-US" baseline="0" dirty="0" err="1" smtClean="0"/>
              <a:t>MatLAB</a:t>
            </a:r>
            <a:r>
              <a:rPr lang="en-US" baseline="0" dirty="0" smtClean="0"/>
              <a:t> code I created for thermal analysis, again using a Thermal Resistance Network, the total heat dissipation possible actually went up. Previously, the box would have only been able to dissipate approximately (155.37 W) compared to now with a value of (178.08 W). That is up by (14.6%). With this new heat dissipation, this translates to a factor of safety of (5.12). </a:t>
            </a:r>
            <a:endParaRPr lang="en-US" dirty="0"/>
          </a:p>
        </p:txBody>
      </p:sp>
      <p:sp>
        <p:nvSpPr>
          <p:cNvPr id="81" name="Shape 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1696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dirty="0" smtClean="0"/>
              <a:t>Explain chart from Pentair’s (thermal</a:t>
            </a:r>
            <a:r>
              <a:rPr lang="en-US" baseline="0" dirty="0" smtClean="0"/>
              <a:t> and fluid mgmt. comp</a:t>
            </a:r>
            <a:r>
              <a:rPr lang="en-US" dirty="0" smtClean="0"/>
              <a:t>) technical document. With the surface</a:t>
            </a:r>
            <a:r>
              <a:rPr lang="en-US" baseline="0" dirty="0" smtClean="0"/>
              <a:t> area about 10.5ft^2 and total power supplied to components  - is 34.8 W. The heat flux is around 3.32. Using the graph one can determine the temperature rise. </a:t>
            </a:r>
            <a:r>
              <a:rPr lang="en-US" dirty="0" smtClean="0"/>
              <a:t>State previous</a:t>
            </a:r>
            <a:r>
              <a:rPr lang="en-US" baseline="0" dirty="0" smtClean="0"/>
              <a:t> enclosure before paint, 16.65 increase = 37.65 C, assuming room temperature of 21 C. After paint, only 9.5 C increase = 30.5 C. This is due to an aluminum’s unfinished surface less efficient radiant heat transfer. This translates to 42% decrease on enclosure temperature. Since the most sensitive component’s failure temp is at 50 C, then it is deemed safe by a large amount (19.5 C)</a:t>
            </a:r>
            <a:endParaRPr lang="en-US" dirty="0"/>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590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26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09805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Pics</a:t>
            </a:r>
            <a:r>
              <a:rPr lang="en-US" baseline="0" dirty="0" smtClean="0"/>
              <a:t> of both designs would show we went through a prototyping and evaluation phase in our designs</a:t>
            </a:r>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27</a:t>
            </a:fld>
            <a:endParaRPr lang="en-US" dirty="0"/>
          </a:p>
        </p:txBody>
      </p:sp>
    </p:spTree>
    <p:extLst>
      <p:ext uri="{BB962C8B-B14F-4D97-AF65-F5344CB8AC3E}">
        <p14:creationId xmlns:p14="http://schemas.microsoft.com/office/powerpoint/2010/main" val="365691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28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7154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C3159-86EA-46B1-998A-E9ACB7D1FEC1}" type="slidenum">
              <a:rPr lang="en-US" smtClean="0"/>
              <a:t>33</a:t>
            </a:fld>
            <a:endParaRPr lang="en-US"/>
          </a:p>
        </p:txBody>
      </p:sp>
    </p:spTree>
    <p:extLst>
      <p:ext uri="{BB962C8B-B14F-4D97-AF65-F5344CB8AC3E}">
        <p14:creationId xmlns:p14="http://schemas.microsoft.com/office/powerpoint/2010/main" val="36312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5062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6</a:t>
            </a:fld>
            <a:endParaRPr lang="en-US" dirty="0"/>
          </a:p>
        </p:txBody>
      </p:sp>
    </p:spTree>
    <p:extLst>
      <p:ext uri="{BB962C8B-B14F-4D97-AF65-F5344CB8AC3E}">
        <p14:creationId xmlns:p14="http://schemas.microsoft.com/office/powerpoint/2010/main" val="243213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10</a:t>
            </a:fld>
            <a:endParaRPr lang="en-US" dirty="0"/>
          </a:p>
        </p:txBody>
      </p:sp>
    </p:spTree>
    <p:extLst>
      <p:ext uri="{BB962C8B-B14F-4D97-AF65-F5344CB8AC3E}">
        <p14:creationId xmlns:p14="http://schemas.microsoft.com/office/powerpoint/2010/main" val="197962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DF625-A3F4-4039-B9F1-97F4CD894C06}" type="slidenum">
              <a:rPr lang="en-US" smtClean="0"/>
              <a:t>13</a:t>
            </a:fld>
            <a:endParaRPr lang="en-US"/>
          </a:p>
        </p:txBody>
      </p:sp>
    </p:spTree>
    <p:extLst>
      <p:ext uri="{BB962C8B-B14F-4D97-AF65-F5344CB8AC3E}">
        <p14:creationId xmlns:p14="http://schemas.microsoft.com/office/powerpoint/2010/main" val="151994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probably put a little more on this slide</a:t>
            </a:r>
            <a:endParaRPr lang="en-US" dirty="0"/>
          </a:p>
        </p:txBody>
      </p:sp>
      <p:sp>
        <p:nvSpPr>
          <p:cNvPr id="4" name="Slide Number Placeholder 3"/>
          <p:cNvSpPr>
            <a:spLocks noGrp="1"/>
          </p:cNvSpPr>
          <p:nvPr>
            <p:ph type="sldNum" sz="quarter" idx="10"/>
          </p:nvPr>
        </p:nvSpPr>
        <p:spPr/>
        <p:txBody>
          <a:bodyPr/>
          <a:lstStyle/>
          <a:p>
            <a:fld id="{EB8DF625-A3F4-4039-B9F1-97F4CD894C06}" type="slidenum">
              <a:rPr lang="en-US" smtClean="0"/>
              <a:t>14</a:t>
            </a:fld>
            <a:endParaRPr lang="en-US"/>
          </a:p>
        </p:txBody>
      </p:sp>
    </p:spTree>
    <p:extLst>
      <p:ext uri="{BB962C8B-B14F-4D97-AF65-F5344CB8AC3E}">
        <p14:creationId xmlns:p14="http://schemas.microsoft.com/office/powerpoint/2010/main" val="353837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a:t>
            </a:r>
            <a:r>
              <a:rPr lang="en-US" baseline="0" dirty="0" smtClean="0"/>
              <a:t> you mean by “field ready”</a:t>
            </a:r>
            <a:endParaRPr lang="en-US" dirty="0"/>
          </a:p>
        </p:txBody>
      </p:sp>
      <p:sp>
        <p:nvSpPr>
          <p:cNvPr id="4" name="Slide Number Placeholder 3"/>
          <p:cNvSpPr>
            <a:spLocks noGrp="1"/>
          </p:cNvSpPr>
          <p:nvPr>
            <p:ph type="sldNum" sz="quarter" idx="10"/>
          </p:nvPr>
        </p:nvSpPr>
        <p:spPr/>
        <p:txBody>
          <a:bodyPr/>
          <a:lstStyle/>
          <a:p>
            <a:fld id="{EB8DF625-A3F4-4039-B9F1-97F4CD894C06}" type="slidenum">
              <a:rPr lang="en-US" smtClean="0"/>
              <a:t>15</a:t>
            </a:fld>
            <a:endParaRPr lang="en-US"/>
          </a:p>
        </p:txBody>
      </p:sp>
    </p:spTree>
    <p:extLst>
      <p:ext uri="{BB962C8B-B14F-4D97-AF65-F5344CB8AC3E}">
        <p14:creationId xmlns:p14="http://schemas.microsoft.com/office/powerpoint/2010/main" val="258922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a:t>
            </a:r>
            <a:r>
              <a:rPr lang="en-US" baseline="0" dirty="0" smtClean="0"/>
              <a:t> you mean by “field ready”</a:t>
            </a:r>
            <a:endParaRPr lang="en-US" dirty="0"/>
          </a:p>
        </p:txBody>
      </p:sp>
      <p:sp>
        <p:nvSpPr>
          <p:cNvPr id="4" name="Slide Number Placeholder 3"/>
          <p:cNvSpPr>
            <a:spLocks noGrp="1"/>
          </p:cNvSpPr>
          <p:nvPr>
            <p:ph type="sldNum" sz="quarter" idx="10"/>
          </p:nvPr>
        </p:nvSpPr>
        <p:spPr/>
        <p:txBody>
          <a:bodyPr/>
          <a:lstStyle/>
          <a:p>
            <a:fld id="{EB8DF625-A3F4-4039-B9F1-97F4CD894C06}" type="slidenum">
              <a:rPr lang="en-US" smtClean="0"/>
              <a:t>16</a:t>
            </a:fld>
            <a:endParaRPr lang="en-US"/>
          </a:p>
        </p:txBody>
      </p:sp>
    </p:spTree>
    <p:extLst>
      <p:ext uri="{BB962C8B-B14F-4D97-AF65-F5344CB8AC3E}">
        <p14:creationId xmlns:p14="http://schemas.microsoft.com/office/powerpoint/2010/main" val="7571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17</a:t>
            </a:fld>
            <a:endParaRPr lang="en-US" dirty="0"/>
          </a:p>
        </p:txBody>
      </p:sp>
    </p:spTree>
    <p:extLst>
      <p:ext uri="{BB962C8B-B14F-4D97-AF65-F5344CB8AC3E}">
        <p14:creationId xmlns:p14="http://schemas.microsoft.com/office/powerpoint/2010/main" val="381585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19" name="Shape 19"/>
          <p:cNvSpPr/>
          <p:nvPr/>
        </p:nvSpPr>
        <p:spPr>
          <a:xfrm>
            <a:off x="0" y="6334316"/>
            <a:ext cx="12192000" cy="66482"/>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20" name="Shape 20"/>
          <p:cNvSpPr txBox="1">
            <a:spLocks noGrp="1"/>
          </p:cNvSpPr>
          <p:nvPr>
            <p:ph type="ctrTitle"/>
          </p:nvPr>
        </p:nvSpPr>
        <p:spPr>
          <a:xfrm>
            <a:off x="1097279" y="758952"/>
            <a:ext cx="10058398" cy="3566158"/>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262626"/>
              </a:buClr>
              <a:buFont typeface="Calibri"/>
              <a:buNone/>
              <a:defRPr sz="8000" b="0" i="0" u="none" strike="noStrike" cap="none" baseline="0">
                <a:solidFill>
                  <a:srgbClr val="262626"/>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1" name="Shape 21"/>
          <p:cNvSpPr txBox="1">
            <a:spLocks noGrp="1"/>
          </p:cNvSpPr>
          <p:nvPr>
            <p:ph type="subTitle" idx="1"/>
          </p:nvPr>
        </p:nvSpPr>
        <p:spPr>
          <a:xfrm>
            <a:off x="1100050" y="4455621"/>
            <a:ext cx="10058398"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Calibri"/>
              <a:buNone/>
              <a:defRPr sz="2400" b="0" i="0" u="none" strike="noStrike" cap="none" baseline="0">
                <a:solidFill>
                  <a:schemeClr val="dk2"/>
                </a:solidFill>
                <a:latin typeface="Calibri"/>
                <a:ea typeface="Calibri"/>
                <a:cs typeface="Calibri"/>
                <a:sym typeface="Calibri"/>
                <a:rtl val="0"/>
              </a:defRPr>
            </a:lvl1pPr>
            <a:lvl2pPr marL="4572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rtl val="0"/>
              </a:defRPr>
            </a:lvl2pPr>
            <a:lvl3pPr marL="9144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rtl val="0"/>
              </a:defRPr>
            </a:lvl3pPr>
            <a:lvl4pPr marL="1371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4pPr>
            <a:lvl5pPr marL="18288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5pPr>
            <a:lvl6pPr marL="22860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6pPr>
            <a:lvl7pPr marL="27432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7pPr>
            <a:lvl8pPr marL="32004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8pPr>
            <a:lvl9pPr marL="3657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9pPr>
          </a:lstStyle>
          <a:p>
            <a:endParaRPr/>
          </a:p>
        </p:txBody>
      </p:sp>
      <p:sp>
        <p:nvSpPr>
          <p:cNvPr id="22" name="Shape 2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23" name="Shape 2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24" name="Shape 24"/>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cxnSp>
        <p:nvCxnSpPr>
          <p:cNvPr id="25" name="Shape 25"/>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421566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5A8B40-2B14-4908-97C3-A3BB2D2573FC}" type="datetime1">
              <a:rPr lang="en-US" smtClean="0"/>
              <a:t>3/30/2016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SAR Imager Team</a:t>
            </a:r>
            <a:endParaRPr lang="en-US"/>
          </a:p>
        </p:txBody>
      </p:sp>
      <p:sp>
        <p:nvSpPr>
          <p:cNvPr id="9" name="Slide Number Placeholder 8"/>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250078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1097279" y="1845733"/>
            <a:ext cx="4937760" cy="4023357"/>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6217919" y="1845733"/>
            <a:ext cx="4937760" cy="4023360"/>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31" name="Shape 3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32" name="Shape 32"/>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0316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66" name="Shape 6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67" name="Shape 67"/>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9404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
        <p:cNvGrpSpPr/>
        <p:nvPr/>
      </p:nvGrpSpPr>
      <p:grpSpPr>
        <a:xfrm>
          <a:off x="0" y="0"/>
          <a:ext cx="0" cy="0"/>
          <a:chOff x="0" y="0"/>
          <a:chExt cx="0" cy="0"/>
        </a:xfrm>
      </p:grpSpPr>
      <p:sp>
        <p:nvSpPr>
          <p:cNvPr id="69" name="Shape 69"/>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70" name="Shape 70"/>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71" name="Shape 71"/>
          <p:cNvSpPr txBox="1">
            <a:spLocks noGrp="1"/>
          </p:cNvSpPr>
          <p:nvPr>
            <p:ph type="title"/>
          </p:nvPr>
        </p:nvSpPr>
        <p:spPr>
          <a:xfrm>
            <a:off x="457200" y="594358"/>
            <a:ext cx="3200398" cy="228600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4800600" y="731520"/>
            <a:ext cx="6492238" cy="5257799"/>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457200" y="2926080"/>
            <a:ext cx="3200398" cy="3379124"/>
          </a:xfrm>
          <a:prstGeom prst="rect">
            <a:avLst/>
          </a:prstGeom>
          <a:noFill/>
          <a:ln>
            <a:noFill/>
          </a:ln>
        </p:spPr>
        <p:txBody>
          <a:bodyPr lIns="91425" tIns="91425" rIns="91425" bIns="91425" anchor="t" anchorCtr="0"/>
          <a:lstStyle>
            <a:lvl1pPr marL="0" indent="0" rtl="0">
              <a:spcBef>
                <a:spcPts val="0"/>
              </a:spcBef>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4" name="Shape 74"/>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75" name="Shape 75"/>
          <p:cNvSpPr txBox="1">
            <a:spLocks noGrp="1"/>
          </p:cNvSpPr>
          <p:nvPr>
            <p:ph type="ftr" idx="11"/>
          </p:nvPr>
        </p:nvSpPr>
        <p:spPr>
          <a:xfrm>
            <a:off x="4800600" y="6459785"/>
            <a:ext cx="46481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2"/>
              </a:buClr>
              <a:buFont typeface="Calibri"/>
              <a:buNone/>
              <a:defRPr sz="900" b="0" i="0" u="none" strike="noStrike" cap="none" baseline="0">
                <a:solidFill>
                  <a:schemeClr val="dk2"/>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pPr>
              <a:buClr>
                <a:srgbClr val="344068"/>
              </a:buClr>
            </a:pPr>
            <a:r>
              <a:rPr lang="en-US" smtClean="0">
                <a:solidFill>
                  <a:srgbClr val="344068"/>
                </a:solidFill>
              </a:rPr>
              <a:t>SAR Imager Team</a:t>
            </a:r>
            <a:endParaRPr dirty="0">
              <a:solidFill>
                <a:srgbClr val="344068"/>
              </a:solidFill>
            </a:endParaRPr>
          </a:p>
        </p:txBody>
      </p:sp>
      <p:sp>
        <p:nvSpPr>
          <p:cNvPr id="76" name="Shape 76"/>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344068"/>
              </a:buClr>
              <a:buSzPct val="25000"/>
              <a:buFont typeface="Calibri"/>
              <a:buNone/>
            </a:pPr>
            <a:fld id="{00000000-1234-1234-1234-123412341234}" type="slidenum">
              <a:rPr lang="en-US" sz="1050">
                <a:solidFill>
                  <a:srgbClr val="344068"/>
                </a:solidFill>
                <a:latin typeface="Calibri"/>
                <a:ea typeface="Calibri"/>
                <a:cs typeface="Calibri"/>
                <a:sym typeface="Calibri"/>
              </a:rPr>
              <a:pPr algn="r">
                <a:buClr>
                  <a:srgbClr val="344068"/>
                </a:buClr>
                <a:buSzPct val="25000"/>
                <a:buFont typeface="Calibri"/>
                <a:buNone/>
              </a:pPr>
              <a:t>‹#›</a:t>
            </a:fld>
            <a:endParaRPr lang="en-US" sz="1050" dirty="0">
              <a:solidFill>
                <a:srgbClr val="344068"/>
              </a:solidFill>
              <a:latin typeface="Calibri"/>
              <a:ea typeface="Calibri"/>
              <a:cs typeface="Calibri"/>
              <a:sym typeface="Calibri"/>
            </a:endParaRPr>
          </a:p>
        </p:txBody>
      </p:sp>
    </p:spTree>
    <p:extLst>
      <p:ext uri="{BB962C8B-B14F-4D97-AF65-F5344CB8AC3E}">
        <p14:creationId xmlns:p14="http://schemas.microsoft.com/office/powerpoint/2010/main" val="18532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4114798" y="-1171784"/>
            <a:ext cx="4023360" cy="10058398"/>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81" name="Shape 8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82" name="Shape 82"/>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487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85" name="Shape 8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86" name="Shape 86"/>
          <p:cNvSpPr txBox="1">
            <a:spLocks noGrp="1"/>
          </p:cNvSpPr>
          <p:nvPr>
            <p:ph type="title"/>
          </p:nvPr>
        </p:nvSpPr>
        <p:spPr>
          <a:xfrm rot="5400000">
            <a:off x="7159401" y="1977800"/>
            <a:ext cx="5759896" cy="2628899"/>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1825401" y="-574898"/>
            <a:ext cx="5759896" cy="7734299"/>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89" name="Shape 8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90" name="Shape 90"/>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714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1097279" y="1845733"/>
            <a:ext cx="10058398" cy="4023360"/>
          </a:xfrm>
          <a:prstGeom prst="rect">
            <a:avLst/>
          </a:prstGeom>
          <a:noFill/>
          <a:ln>
            <a:noFill/>
          </a:ln>
        </p:spPr>
        <p:txBody>
          <a:bodyPr lIns="91425" tIns="91425" rIns="91425" bIns="91425" anchor="t" anchorCtr="0"/>
          <a:lstStyle>
            <a:lvl1pPr marL="91440" lvl="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lvl="1"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lvl="2"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lvl="3"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lvl="4"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lvl="5"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lvl="6"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lvl="7"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lvl="8"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smtClean="0"/>
              <a:t>SAR Imager Team</a:t>
            </a:r>
            <a:endParaRPr dirty="0"/>
          </a:p>
        </p:txBody>
      </p:sp>
      <p:sp>
        <p:nvSpPr>
          <p:cNvPr id="39" name="Shape 39"/>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7944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Shape 41"/>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42" name="Shape 42"/>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43" name="Shape 43"/>
          <p:cNvSpPr txBox="1">
            <a:spLocks noGrp="1"/>
          </p:cNvSpPr>
          <p:nvPr>
            <p:ph type="title"/>
          </p:nvPr>
        </p:nvSpPr>
        <p:spPr>
          <a:xfrm>
            <a:off x="1097279" y="758952"/>
            <a:ext cx="10058398" cy="3566158"/>
          </a:xfrm>
          <a:prstGeom prst="rect">
            <a:avLst/>
          </a:prstGeom>
          <a:noFill/>
          <a:ln>
            <a:noFill/>
          </a:ln>
        </p:spPr>
        <p:txBody>
          <a:bodyPr lIns="91425" tIns="91425" rIns="91425" bIns="91425" anchor="b" anchorCtr="0"/>
          <a:lstStyle>
            <a:lvl1pPr lvl="0" rtl="0">
              <a:lnSpc>
                <a:spcPct val="85000"/>
              </a:lnSpc>
              <a:spcBef>
                <a:spcPts val="0"/>
              </a:spcBef>
              <a:defRPr sz="8000" b="0">
                <a:solidFill>
                  <a:srgbClr val="26262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1"/>
          </p:nvPr>
        </p:nvSpPr>
        <p:spPr>
          <a:xfrm>
            <a:off x="1097279" y="4453128"/>
            <a:ext cx="10058398" cy="1143000"/>
          </a:xfrm>
          <a:prstGeom prst="rect">
            <a:avLst/>
          </a:prstGeom>
          <a:noFill/>
          <a:ln>
            <a:noFill/>
          </a:ln>
        </p:spPr>
        <p:txBody>
          <a:bodyPr lIns="91425" tIns="91425" rIns="91425" bIns="91425" anchor="t" anchorCtr="0"/>
          <a:lstStyle>
            <a:lvl1pPr marL="0" lvl="0" indent="0" rtl="0">
              <a:spcBef>
                <a:spcPts val="0"/>
              </a:spcBef>
              <a:buClr>
                <a:schemeClr val="dk2"/>
              </a:buClr>
              <a:buFont typeface="Calibri"/>
              <a:buNone/>
              <a:defRPr sz="2400" cap="none">
                <a:solidFill>
                  <a:schemeClr val="dk2"/>
                </a:solidFill>
                <a:latin typeface="Calibri"/>
                <a:ea typeface="Calibri"/>
                <a:cs typeface="Calibri"/>
                <a:sym typeface="Calibri"/>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45" name="Shape 4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6" name="Shape 4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smtClean="0"/>
              <a:t>SAR Imager Team</a:t>
            </a:r>
            <a:endParaRPr dirty="0"/>
          </a:p>
        </p:txBody>
      </p:sp>
      <p:sp>
        <p:nvSpPr>
          <p:cNvPr id="47" name="Shape 47"/>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cxnSp>
        <p:nvCxnSpPr>
          <p:cNvPr id="48" name="Shape 48"/>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53850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SAR Imager Team</a:t>
            </a:r>
            <a:endParaRPr lang="en-US"/>
          </a:p>
        </p:txBody>
      </p:sp>
      <p:sp>
        <p:nvSpPr>
          <p:cNvPr id="9" name="Slide Number Placeholder 8"/>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147434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10" name="Shape 1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11" name="Shape 11"/>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3F3F3F"/>
              </a:buClr>
              <a:buFont typeface="Calibri"/>
              <a:buNone/>
              <a:defRPr sz="4800" b="0" i="0" u="none" strike="noStrike" cap="none" baseline="0">
                <a:solidFill>
                  <a:srgbClr val="3F3F3F"/>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2" name="Shape 12"/>
          <p:cNvSpPr txBox="1">
            <a:spLocks noGrp="1"/>
          </p:cNvSpPr>
          <p:nvPr>
            <p:ph type="body" idx="1"/>
          </p:nvPr>
        </p:nvSpPr>
        <p:spPr>
          <a:xfrm>
            <a:off x="1097279" y="1845733"/>
            <a:ext cx="10058398" cy="4023360"/>
          </a:xfrm>
          <a:prstGeom prst="rect">
            <a:avLst/>
          </a:prstGeom>
          <a:noFill/>
          <a:ln>
            <a:noFill/>
          </a:ln>
        </p:spPr>
        <p:txBody>
          <a:bodyPr lIns="91425" tIns="91425" rIns="91425" bIns="91425" anchor="t" anchorCtr="0"/>
          <a:lstStyle>
            <a:lvl1pPr marL="91440" marR="0" indent="162560" algn="l" rtl="0">
              <a:lnSpc>
                <a:spcPct val="90000"/>
              </a:lnSpc>
              <a:spcBef>
                <a:spcPts val="1200"/>
              </a:spcBef>
              <a:spcAft>
                <a:spcPts val="200"/>
              </a:spcAft>
              <a:buClr>
                <a:schemeClr val="accent1"/>
              </a:buClr>
              <a:buFont typeface="Calibri"/>
              <a:buChar char=" "/>
              <a:defRPr sz="2000" b="0" i="0" u="none" strike="noStrike" cap="none" baseline="0">
                <a:solidFill>
                  <a:srgbClr val="3F3F3F"/>
                </a:solidFill>
                <a:latin typeface="Calibri"/>
                <a:ea typeface="Calibri"/>
                <a:cs typeface="Calibri"/>
                <a:sym typeface="Calibri"/>
                <a:rtl val="0"/>
              </a:defRPr>
            </a:lvl1pPr>
            <a:lvl2pPr marL="384048" marR="0" indent="35052" algn="l" rtl="0">
              <a:lnSpc>
                <a:spcPct val="90000"/>
              </a:lnSpc>
              <a:spcBef>
                <a:spcPts val="200"/>
              </a:spcBef>
              <a:spcAft>
                <a:spcPts val="400"/>
              </a:spcAft>
              <a:buClr>
                <a:schemeClr val="accent1"/>
              </a:buClr>
              <a:buFont typeface="Calibri"/>
              <a:buChar char="◦"/>
              <a:defRPr sz="1800" b="0" i="0" u="none" strike="noStrike" cap="none" baseline="0">
                <a:solidFill>
                  <a:srgbClr val="3F3F3F"/>
                </a:solidFill>
                <a:latin typeface="Calibri"/>
                <a:ea typeface="Calibri"/>
                <a:cs typeface="Calibri"/>
                <a:sym typeface="Calibri"/>
                <a:rtl val="0"/>
              </a:defRPr>
            </a:lvl2pPr>
            <a:lvl3pPr marL="566928" marR="0" indent="-8127"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749808" marR="0" indent="-132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932688" marR="0" indent="-55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586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554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522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6169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endParaRPr/>
          </a:p>
        </p:txBody>
      </p:sp>
      <p:sp>
        <p:nvSpPr>
          <p:cNvPr id="13" name="Shape 1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kern="0" dirty="0"/>
          </a:p>
        </p:txBody>
      </p:sp>
      <p:sp>
        <p:nvSpPr>
          <p:cNvPr id="14" name="Shape 1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kern="0" smtClean="0"/>
              <a:t>SAR Imager Team</a:t>
            </a:r>
            <a:endParaRPr kern="0" dirty="0"/>
          </a:p>
        </p:txBody>
      </p:sp>
      <p:sp>
        <p:nvSpPr>
          <p:cNvPr id="15" name="Shape 1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kern="0">
                <a:solidFill>
                  <a:srgbClr val="FFFFFF"/>
                </a:solidFill>
                <a:latin typeface="Calibri"/>
                <a:ea typeface="Calibri"/>
                <a:cs typeface="Calibri"/>
                <a:sym typeface="Calibri"/>
                <a:rtl val="0"/>
              </a:rPr>
              <a:pPr algn="r">
                <a:buClr>
                  <a:srgbClr val="FFFFFF"/>
                </a:buClr>
                <a:buSzPct val="25000"/>
                <a:buFont typeface="Calibri"/>
                <a:buNone/>
              </a:pPr>
              <a:t>‹#›</a:t>
            </a:fld>
            <a:endParaRPr lang="en-US" sz="1050" kern="0" dirty="0">
              <a:solidFill>
                <a:srgbClr val="FFFFFF"/>
              </a:solidFill>
              <a:latin typeface="Calibri"/>
              <a:ea typeface="Calibri"/>
              <a:cs typeface="Calibri"/>
              <a:sym typeface="Calibri"/>
              <a:rtl val="0"/>
            </a:endParaRPr>
          </a:p>
        </p:txBody>
      </p:sp>
      <p:cxnSp>
        <p:nvCxnSpPr>
          <p:cNvPr id="16" name="Shape 16"/>
          <p:cNvCxnSpPr/>
          <p:nvPr/>
        </p:nvCxnSpPr>
        <p:spPr>
          <a:xfrm>
            <a:off x="1193532" y="1737843"/>
            <a:ext cx="9966959"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4539464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158738"/>
            <a:ext cx="10058400" cy="2166374"/>
          </a:xfrm>
        </p:spPr>
        <p:txBody>
          <a:bodyPr>
            <a:normAutofit fontScale="90000"/>
          </a:bodyPr>
          <a:lstStyle/>
          <a:p>
            <a:r>
              <a:rPr lang="en-US" sz="6000" dirty="0" smtClean="0"/>
              <a:t>Synthetic Aperture Radar Imager</a:t>
            </a:r>
            <a:r>
              <a:rPr lang="en-US" dirty="0" smtClean="0"/>
              <a:t/>
            </a:r>
            <a:br>
              <a:rPr lang="en-US" dirty="0" smtClean="0"/>
            </a:br>
            <a:r>
              <a:rPr lang="en-US" sz="5300" dirty="0" smtClean="0"/>
              <a:t>ECE Team 11</a:t>
            </a:r>
            <a:endParaRPr lang="en-US" sz="53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40" y="722983"/>
            <a:ext cx="1641840" cy="1564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1090" y="722481"/>
            <a:ext cx="1602291" cy="156454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93"/>
          <p:cNvSpPr txBox="1">
            <a:spLocks noGrp="1"/>
          </p:cNvSpPr>
          <p:nvPr>
            <p:ph type="subTitle" idx="1"/>
          </p:nvPr>
        </p:nvSpPr>
        <p:spPr>
          <a:xfrm>
            <a:off x="265860" y="4487703"/>
            <a:ext cx="3359655" cy="183303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MEMBERS:</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SCOTT NICEWONGER</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KEGAN STACK</a:t>
            </a:r>
          </a:p>
          <a:p>
            <a:pPr marL="914400">
              <a:spcBef>
                <a:spcPts val="800"/>
              </a:spcBef>
              <a:spcAft>
                <a:spcPts val="0"/>
              </a:spcAft>
              <a:buSzPct val="25000"/>
            </a:pPr>
            <a:r>
              <a:rPr lang="en-US" sz="1400" b="1" dirty="0" smtClean="0"/>
              <a:t>JORDAN </a:t>
            </a:r>
            <a:r>
              <a:rPr lang="en-US" sz="1400" b="1" dirty="0"/>
              <a:t>BOLDUC</a:t>
            </a:r>
          </a:p>
          <a:p>
            <a:pPr marL="914400" marR="0" lvl="0" algn="l" rtl="0">
              <a:lnSpc>
                <a:spcPct val="90000"/>
              </a:lnSpc>
              <a:spcBef>
                <a:spcPts val="800"/>
              </a:spcBef>
              <a:spcAft>
                <a:spcPts val="0"/>
              </a:spcAft>
              <a:buClr>
                <a:schemeClr val="accent1"/>
              </a:buClr>
              <a:buSzPct val="25000"/>
              <a:buFont typeface="Calibri"/>
              <a:buNone/>
            </a:pPr>
            <a:r>
              <a:rPr lang="en-US" sz="1400" b="1" i="0" u="none" strike="noStrike" cap="none" baseline="0" dirty="0" smtClean="0">
                <a:solidFill>
                  <a:schemeClr val="dk2"/>
                </a:solidFill>
                <a:latin typeface="Calibri"/>
                <a:ea typeface="Calibri"/>
                <a:cs typeface="Calibri"/>
                <a:sym typeface="Calibri"/>
                <a:rtl val="0"/>
              </a:rPr>
              <a:t>OLIVIER BARBIER</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JULIAN RODRIGUEZ</a:t>
            </a:r>
          </a:p>
          <a:p>
            <a:pPr marL="0" marR="0" lvl="0" indent="0" algn="l" rtl="0">
              <a:lnSpc>
                <a:spcPct val="90000"/>
              </a:lnSpc>
              <a:spcBef>
                <a:spcPts val="1400"/>
              </a:spcBef>
              <a:spcAft>
                <a:spcPts val="0"/>
              </a:spcAft>
              <a:buClr>
                <a:schemeClr val="accent1"/>
              </a:buClr>
              <a:buFont typeface="Calibri"/>
              <a:buNone/>
            </a:pPr>
            <a:endParaRPr sz="1400" b="1" i="0" u="none" strike="noStrike" cap="none" baseline="0" dirty="0">
              <a:solidFill>
                <a:schemeClr val="dk2"/>
              </a:solidFill>
              <a:latin typeface="Calibri"/>
              <a:ea typeface="Calibri"/>
              <a:cs typeface="Calibri"/>
              <a:sym typeface="Calibri"/>
              <a:rtl val="0"/>
            </a:endParaRP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a:t>
            </a:r>
          </a:p>
        </p:txBody>
      </p:sp>
      <p:sp>
        <p:nvSpPr>
          <p:cNvPr id="9" name="Shape 94"/>
          <p:cNvSpPr txBox="1"/>
          <p:nvPr/>
        </p:nvSpPr>
        <p:spPr>
          <a:xfrm>
            <a:off x="7010400" y="4455619"/>
            <a:ext cx="4450080" cy="205286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spc="100" baseline="0" dirty="0">
                <a:solidFill>
                  <a:schemeClr val="dk2"/>
                </a:solidFill>
                <a:latin typeface="Calibri"/>
                <a:ea typeface="Calibri"/>
                <a:cs typeface="Calibri"/>
                <a:sym typeface="Calibri"/>
                <a:rtl val="0"/>
              </a:rPr>
              <a:t>SPONSOR:     </a:t>
            </a:r>
            <a:r>
              <a:rPr lang="en-US" sz="1400" b="1" i="0" u="none" strike="noStrike" cap="none" spc="100" baseline="0" dirty="0" smtClean="0">
                <a:solidFill>
                  <a:schemeClr val="dk2"/>
                </a:solidFill>
                <a:latin typeface="Calibri"/>
                <a:ea typeface="Calibri"/>
                <a:cs typeface="Calibri"/>
                <a:sym typeface="Calibri"/>
                <a:rtl val="0"/>
              </a:rPr>
              <a:t>    NORTHROP </a:t>
            </a:r>
            <a:r>
              <a:rPr lang="en-US" sz="1400" b="1" i="0" u="none" strike="noStrike" cap="none" spc="100" baseline="0" dirty="0">
                <a:solidFill>
                  <a:schemeClr val="dk2"/>
                </a:solidFill>
                <a:latin typeface="Calibri"/>
                <a:ea typeface="Calibri"/>
                <a:cs typeface="Calibri"/>
                <a:sym typeface="Calibri"/>
                <a:rtl val="0"/>
              </a:rPr>
              <a:t>GRUMMAN</a:t>
            </a:r>
          </a:p>
          <a:p>
            <a:pPr marL="0" marR="0" lvl="0" indent="0" algn="l" rtl="0">
              <a:lnSpc>
                <a:spcPct val="100000"/>
              </a:lnSpc>
              <a:spcBef>
                <a:spcPts val="800"/>
              </a:spcBef>
              <a:spcAft>
                <a:spcPts val="0"/>
              </a:spcAft>
              <a:buClr>
                <a:schemeClr val="accent1"/>
              </a:buClr>
              <a:buSzPct val="25000"/>
              <a:buFont typeface="Calibri"/>
              <a:buNone/>
            </a:pPr>
            <a:r>
              <a:rPr lang="en-US" sz="1400" b="1" i="0" u="none" strike="noStrike" cap="none" spc="100" baseline="0" dirty="0" smtClean="0">
                <a:solidFill>
                  <a:schemeClr val="dk2"/>
                </a:solidFill>
                <a:latin typeface="Calibri"/>
                <a:ea typeface="Calibri"/>
                <a:cs typeface="Calibri"/>
                <a:sym typeface="Calibri"/>
                <a:rtl val="0"/>
              </a:rPr>
              <a:t>ADVISORS</a:t>
            </a:r>
            <a:r>
              <a:rPr lang="en-US" sz="1400" b="1" i="0" u="none" strike="noStrike" cap="none" spc="100" baseline="0" dirty="0">
                <a:solidFill>
                  <a:schemeClr val="dk2"/>
                </a:solidFill>
                <a:latin typeface="Calibri"/>
                <a:ea typeface="Calibri"/>
                <a:cs typeface="Calibri"/>
                <a:sym typeface="Calibri"/>
                <a:rtl val="0"/>
              </a:rPr>
              <a:t>:     </a:t>
            </a:r>
            <a:r>
              <a:rPr lang="en-US" sz="1400" b="1" i="0" u="none" strike="noStrike" cap="none" spc="100" baseline="0" dirty="0" smtClean="0">
                <a:solidFill>
                  <a:schemeClr val="dk2"/>
                </a:solidFill>
                <a:latin typeface="Calibri"/>
                <a:ea typeface="Calibri"/>
                <a:cs typeface="Calibri"/>
                <a:sym typeface="Calibri"/>
                <a:rtl val="0"/>
              </a:rPr>
              <a:t>   DR</a:t>
            </a:r>
            <a:r>
              <a:rPr lang="en-US" sz="1400" b="1" i="0" u="none" strike="noStrike" cap="none" spc="100" baseline="0" dirty="0">
                <a:solidFill>
                  <a:schemeClr val="dk2"/>
                </a:solidFill>
                <a:latin typeface="Calibri"/>
                <a:ea typeface="Calibri"/>
                <a:cs typeface="Calibri"/>
                <a:sym typeface="Calibri"/>
                <a:rtl val="0"/>
              </a:rPr>
              <a:t>. SIMON FOO </a:t>
            </a:r>
          </a:p>
          <a:p>
            <a:pPr marL="0" marR="0" lvl="0" indent="0" algn="l" rtl="0">
              <a:lnSpc>
                <a:spcPct val="100000"/>
              </a:lnSpc>
              <a:spcBef>
                <a:spcPts val="0"/>
              </a:spcBef>
              <a:spcAft>
                <a:spcPts val="0"/>
              </a:spcAft>
              <a:buClr>
                <a:schemeClr val="accent1"/>
              </a:buClr>
              <a:buSzPct val="25000"/>
              <a:buFont typeface="Calibri"/>
              <a:buNone/>
            </a:pPr>
            <a:r>
              <a:rPr lang="en-US" sz="1400" b="1" i="0" u="none" strike="noStrike" cap="none" spc="100" baseline="0" dirty="0">
                <a:solidFill>
                  <a:schemeClr val="dk2"/>
                </a:solidFill>
                <a:latin typeface="Calibri"/>
                <a:ea typeface="Calibri"/>
                <a:cs typeface="Calibri"/>
                <a:sym typeface="Calibri"/>
                <a:rtl val="0"/>
              </a:rPr>
              <a:t>                          DR. SHONDA </a:t>
            </a:r>
            <a:r>
              <a:rPr lang="en-US" sz="1400" b="1" i="0" u="none" strike="noStrike" cap="none" spc="100" baseline="0" dirty="0" smtClean="0">
                <a:solidFill>
                  <a:schemeClr val="dk2"/>
                </a:solidFill>
                <a:latin typeface="Calibri"/>
                <a:ea typeface="Calibri"/>
                <a:cs typeface="Calibri"/>
                <a:sym typeface="Calibri"/>
                <a:rtl val="0"/>
              </a:rPr>
              <a:t>BERNADIN</a:t>
            </a:r>
          </a:p>
          <a:p>
            <a:pPr lvl="0">
              <a:buClr>
                <a:schemeClr val="accent1"/>
              </a:buClr>
              <a:buSzPct val="25000"/>
            </a:pPr>
            <a:r>
              <a:rPr lang="en-US" sz="1400" b="1" spc="100" dirty="0" smtClean="0">
                <a:solidFill>
                  <a:schemeClr val="dk2"/>
                </a:solidFill>
                <a:ea typeface="Calibri"/>
                <a:cs typeface="Calibri"/>
                <a:sym typeface="Calibri"/>
                <a:rtl val="0"/>
              </a:rPr>
              <a:t>                      </a:t>
            </a:r>
            <a:r>
              <a:rPr lang="en-US" sz="1400" b="1" spc="100" dirty="0" smtClean="0">
                <a:solidFill>
                  <a:schemeClr val="dk2"/>
                </a:solidFill>
                <a:latin typeface="Calibri" panose="020F0502020204030204" pitchFamily="34" charset="0"/>
                <a:ea typeface="Calibri"/>
                <a:cs typeface="Calibri"/>
                <a:sym typeface="Calibri"/>
                <a:rtl val="0"/>
              </a:rPr>
              <a:t>DR. RAJENDRA ARORA</a:t>
            </a:r>
            <a:endParaRPr lang="en-US" sz="1400" b="1" i="0" u="none" strike="noStrike" cap="none" spc="100" baseline="0" dirty="0" smtClean="0">
              <a:solidFill>
                <a:schemeClr val="dk2"/>
              </a:solidFill>
              <a:latin typeface="Calibri" panose="020F0502020204030204" pitchFamily="34" charset="0"/>
              <a:ea typeface="Calibri"/>
              <a:cs typeface="Calibri"/>
              <a:sym typeface="Calibri"/>
              <a:rtl val="0"/>
            </a:endParaRPr>
          </a:p>
          <a:p>
            <a:pPr marL="0" marR="0" lvl="0" indent="0" algn="l" rtl="0">
              <a:lnSpc>
                <a:spcPct val="90000"/>
              </a:lnSpc>
              <a:spcBef>
                <a:spcPts val="1200"/>
              </a:spcBef>
              <a:spcAft>
                <a:spcPts val="0"/>
              </a:spcAft>
              <a:buClr>
                <a:schemeClr val="accent1"/>
              </a:buClr>
              <a:buSzPct val="25000"/>
              <a:buFont typeface="Calibri"/>
              <a:buNone/>
            </a:pPr>
            <a:r>
              <a:rPr lang="en-US" sz="1400" b="1" i="0" u="none" strike="noStrike" cap="none" spc="100" baseline="0" dirty="0" smtClean="0">
                <a:solidFill>
                  <a:schemeClr val="dk2"/>
                </a:solidFill>
                <a:latin typeface="Calibri"/>
                <a:ea typeface="Calibri"/>
                <a:cs typeface="Calibri"/>
                <a:sym typeface="Calibri"/>
                <a:rtl val="0"/>
              </a:rPr>
              <a:t>INSTRUCTOR:    </a:t>
            </a:r>
            <a:r>
              <a:rPr lang="en-US" sz="1400" b="1" i="0" u="none" strike="noStrike" cap="none" spc="100" baseline="0" dirty="0">
                <a:solidFill>
                  <a:schemeClr val="dk2"/>
                </a:solidFill>
                <a:latin typeface="Calibri"/>
                <a:ea typeface="Calibri"/>
                <a:cs typeface="Calibri"/>
                <a:sym typeface="Calibri"/>
                <a:rtl val="0"/>
              </a:rPr>
              <a:t>DR. JERRIS HOOKER</a:t>
            </a:r>
          </a:p>
          <a:p>
            <a:pPr marL="0" marR="0" lvl="0" indent="0" algn="l" rtl="0">
              <a:lnSpc>
                <a:spcPct val="90000"/>
              </a:lnSpc>
              <a:spcBef>
                <a:spcPts val="600"/>
              </a:spcBef>
              <a:spcAft>
                <a:spcPts val="0"/>
              </a:spcAft>
              <a:buClr>
                <a:schemeClr val="accent1"/>
              </a:buClr>
              <a:buSzPct val="25000"/>
              <a:buFont typeface="Calibri"/>
              <a:buNone/>
            </a:pPr>
            <a:endParaRPr lang="en-US" sz="1050" b="1" i="0" u="none" strike="noStrike" cap="none" spc="100" baseline="0" dirty="0" smtClean="0">
              <a:solidFill>
                <a:schemeClr val="dk2"/>
              </a:solidFill>
              <a:latin typeface="Calibri"/>
              <a:ea typeface="Calibri"/>
              <a:cs typeface="Calibri"/>
              <a:sym typeface="Calibri"/>
              <a:rtl val="0"/>
            </a:endParaRPr>
          </a:p>
          <a:p>
            <a:pPr marL="0" marR="0" lvl="0" indent="0" algn="l" rtl="0">
              <a:lnSpc>
                <a:spcPct val="90000"/>
              </a:lnSpc>
              <a:spcBef>
                <a:spcPts val="600"/>
              </a:spcBef>
              <a:spcAft>
                <a:spcPts val="0"/>
              </a:spcAft>
              <a:buClr>
                <a:schemeClr val="accent1"/>
              </a:buClr>
              <a:buSzPct val="25000"/>
              <a:buFont typeface="Calibri"/>
              <a:buNone/>
            </a:pPr>
            <a:r>
              <a:rPr lang="en-US" sz="1400" b="1" i="0" u="none" strike="noStrike" cap="none" spc="100" baseline="0" dirty="0" smtClean="0">
                <a:solidFill>
                  <a:schemeClr val="dk2"/>
                </a:solidFill>
                <a:latin typeface="Calibri"/>
                <a:ea typeface="Calibri"/>
                <a:cs typeface="Calibri"/>
                <a:sym typeface="Calibri"/>
                <a:rtl val="0"/>
              </a:rPr>
              <a:t>DATE</a:t>
            </a:r>
            <a:r>
              <a:rPr lang="en-US" sz="1400" b="1" i="0" u="none" strike="noStrike" cap="none" spc="100" baseline="0" dirty="0">
                <a:solidFill>
                  <a:schemeClr val="dk2"/>
                </a:solidFill>
                <a:latin typeface="Calibri"/>
                <a:ea typeface="Calibri"/>
                <a:cs typeface="Calibri"/>
                <a:sym typeface="Calibri"/>
                <a:rtl val="0"/>
              </a:rPr>
              <a:t>: </a:t>
            </a:r>
            <a:r>
              <a:rPr lang="en-US" sz="1400" b="1" spc="100" dirty="0" smtClean="0">
                <a:solidFill>
                  <a:schemeClr val="dk2"/>
                </a:solidFill>
                <a:latin typeface="Calibri"/>
                <a:ea typeface="Calibri"/>
                <a:cs typeface="Calibri"/>
                <a:sym typeface="Calibri"/>
              </a:rPr>
              <a:t>3</a:t>
            </a:r>
            <a:r>
              <a:rPr lang="en-US" sz="1400" b="1" i="0" u="none" strike="noStrike" cap="none" spc="100" baseline="0" dirty="0" smtClean="0">
                <a:solidFill>
                  <a:schemeClr val="dk2"/>
                </a:solidFill>
                <a:latin typeface="Calibri"/>
                <a:ea typeface="Calibri"/>
                <a:cs typeface="Calibri"/>
                <a:sym typeface="Calibri"/>
                <a:rtl val="0"/>
              </a:rPr>
              <a:t>/</a:t>
            </a:r>
            <a:r>
              <a:rPr lang="en-US" sz="1400" b="1" spc="100" dirty="0" smtClean="0">
                <a:solidFill>
                  <a:schemeClr val="dk2"/>
                </a:solidFill>
                <a:latin typeface="Calibri"/>
                <a:ea typeface="Calibri"/>
                <a:cs typeface="Calibri"/>
                <a:sym typeface="Calibri"/>
                <a:rtl val="0"/>
              </a:rPr>
              <a:t>31</a:t>
            </a:r>
            <a:r>
              <a:rPr lang="en-US" sz="1400" b="1" i="0" u="none" strike="noStrike" cap="none" spc="100" baseline="0" dirty="0" smtClean="0">
                <a:solidFill>
                  <a:schemeClr val="dk2"/>
                </a:solidFill>
                <a:latin typeface="Calibri"/>
                <a:ea typeface="Calibri"/>
                <a:cs typeface="Calibri"/>
                <a:sym typeface="Calibri"/>
                <a:rtl val="0"/>
              </a:rPr>
              <a:t>/2016</a:t>
            </a:r>
            <a:endParaRPr lang="en-US" sz="1400" b="1" i="0" u="none" strike="noStrike" cap="none" spc="100" baseline="0" dirty="0">
              <a:solidFill>
                <a:schemeClr val="dk2"/>
              </a:solidFill>
              <a:latin typeface="Calibri"/>
              <a:ea typeface="Calibri"/>
              <a:cs typeface="Calibri"/>
              <a:sym typeface="Calibri"/>
              <a:rtl val="0"/>
            </a:endParaRPr>
          </a:p>
          <a:p>
            <a:pPr marL="0" marR="0" lvl="0" indent="0" algn="l" rtl="0">
              <a:lnSpc>
                <a:spcPct val="100000"/>
              </a:lnSpc>
              <a:spcBef>
                <a:spcPts val="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rtl val="0"/>
            </a:endParaRPr>
          </a:p>
        </p:txBody>
      </p:sp>
      <p:sp>
        <p:nvSpPr>
          <p:cNvPr id="3" name="Footer Placeholder 2"/>
          <p:cNvSpPr>
            <a:spLocks noGrp="1"/>
          </p:cNvSpPr>
          <p:nvPr>
            <p:ph type="ftr" idx="11"/>
          </p:nvPr>
        </p:nvSpPr>
        <p:spPr/>
        <p:txBody>
          <a:bodyPr/>
          <a:lstStyle/>
          <a:p>
            <a:r>
              <a:rPr lang="en-US" dirty="0" smtClean="0"/>
              <a:t>SAR </a:t>
            </a:r>
            <a:r>
              <a:rPr lang="en-US" dirty="0" smtClean="0"/>
              <a:t>Imager</a:t>
            </a:r>
            <a:endParaRPr lang="en-US" dirty="0"/>
          </a:p>
        </p:txBody>
      </p:sp>
      <p:sp>
        <p:nvSpPr>
          <p:cNvPr id="6" name="Slide Number Placeholder 5"/>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a:t>
            </a:fld>
            <a:endParaRPr lang="en-US" sz="1050" dirty="0">
              <a:solidFill>
                <a:srgbClr val="FFFFFF"/>
              </a:solidFill>
              <a:latin typeface="Calibri"/>
              <a:ea typeface="Calibri"/>
              <a:cs typeface="Calibri"/>
              <a:sym typeface="Calibri"/>
            </a:endParaRPr>
          </a:p>
        </p:txBody>
      </p:sp>
      <p:sp>
        <p:nvSpPr>
          <p:cNvPr id="7" name="Rectangle 6"/>
          <p:cNvSpPr/>
          <p:nvPr/>
        </p:nvSpPr>
        <p:spPr>
          <a:xfrm>
            <a:off x="2164079" y="1714500"/>
            <a:ext cx="7867011"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omed.gatech.edu/redux/wp-content/uploads/2013/12/NorthropGrumman-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695" y="1050537"/>
            <a:ext cx="6099781" cy="123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6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Design </a:t>
            </a:r>
            <a:r>
              <a:rPr lang="en-US" dirty="0" smtClean="0"/>
              <a:t>Goals</a:t>
            </a:r>
            <a:endParaRPr lang="en-US" dirty="0"/>
          </a:p>
        </p:txBody>
      </p:sp>
      <p:sp>
        <p:nvSpPr>
          <p:cNvPr id="3" name="Text Placeholder 2"/>
          <p:cNvSpPr>
            <a:spLocks noGrp="1"/>
          </p:cNvSpPr>
          <p:nvPr>
            <p:ph type="body" idx="1"/>
          </p:nvPr>
        </p:nvSpPr>
        <p:spPr>
          <a:xfrm>
            <a:off x="7254240" y="1944864"/>
            <a:ext cx="4937760" cy="4307416"/>
          </a:xfrm>
        </p:spPr>
        <p:txBody>
          <a:bodyPr>
            <a:normAutofit/>
          </a:bodyPr>
          <a:lstStyle/>
          <a:p>
            <a:pPr marL="0" indent="0">
              <a:buNone/>
            </a:pPr>
            <a:r>
              <a:rPr lang="en-US" u="sng" dirty="0" smtClean="0"/>
              <a:t>Mechanical Engineering </a:t>
            </a:r>
          </a:p>
          <a:p>
            <a:pPr>
              <a:buFont typeface="Wingdings" panose="05000000000000000000" pitchFamily="2" charset="2"/>
              <a:buChar char="Ø"/>
            </a:pPr>
            <a:r>
              <a:rPr lang="en-US" dirty="0"/>
              <a:t> </a:t>
            </a:r>
            <a:r>
              <a:rPr lang="en-US" dirty="0" smtClean="0"/>
              <a:t>Mobility</a:t>
            </a:r>
          </a:p>
          <a:p>
            <a:pPr>
              <a:buFont typeface="Wingdings" panose="05000000000000000000" pitchFamily="2" charset="2"/>
              <a:buChar char="Ø"/>
            </a:pPr>
            <a:r>
              <a:rPr lang="en-US" dirty="0" smtClean="0"/>
              <a:t>Structural </a:t>
            </a:r>
            <a:r>
              <a:rPr lang="en-US" dirty="0"/>
              <a:t>stability</a:t>
            </a:r>
          </a:p>
          <a:p>
            <a:pPr>
              <a:buFont typeface="Wingdings" panose="05000000000000000000" pitchFamily="2" charset="2"/>
              <a:buChar char="Ø"/>
            </a:pPr>
            <a:r>
              <a:rPr lang="en-US" dirty="0" smtClean="0"/>
              <a:t> Less than 80 </a:t>
            </a:r>
            <a:r>
              <a:rPr lang="en-US" dirty="0" err="1" smtClean="0"/>
              <a:t>lbs</a:t>
            </a:r>
            <a:r>
              <a:rPr lang="en-US" dirty="0" smtClean="0"/>
              <a:t> </a:t>
            </a:r>
            <a:r>
              <a:rPr lang="en-US" dirty="0" smtClean="0"/>
              <a:t>w</a:t>
            </a:r>
            <a:r>
              <a:rPr lang="en-US" dirty="0" smtClean="0"/>
              <a:t>eight</a:t>
            </a:r>
            <a:endParaRPr lang="en-US" dirty="0"/>
          </a:p>
          <a:p>
            <a:pPr>
              <a:buFont typeface="Wingdings" panose="05000000000000000000" pitchFamily="2" charset="2"/>
              <a:buChar char="Ø"/>
            </a:pPr>
            <a:r>
              <a:rPr lang="en-US" dirty="0" smtClean="0"/>
              <a:t> Horn </a:t>
            </a:r>
            <a:r>
              <a:rPr lang="en-US" dirty="0" smtClean="0"/>
              <a:t>a</a:t>
            </a:r>
            <a:r>
              <a:rPr lang="en-US" dirty="0" smtClean="0"/>
              <a:t>djustment fidelity &amp; stability</a:t>
            </a:r>
            <a:endParaRPr lang="en-US" dirty="0"/>
          </a:p>
          <a:p>
            <a:pPr>
              <a:buFont typeface="Wingdings" panose="05000000000000000000" pitchFamily="2" charset="2"/>
              <a:buChar char="Ø"/>
            </a:pPr>
            <a:endParaRPr lang="en-US" dirty="0"/>
          </a:p>
        </p:txBody>
      </p:sp>
      <p:sp>
        <p:nvSpPr>
          <p:cNvPr id="4" name="Text Placeholder 3"/>
          <p:cNvSpPr>
            <a:spLocks noGrp="1"/>
          </p:cNvSpPr>
          <p:nvPr>
            <p:ph type="body" idx="2"/>
          </p:nvPr>
        </p:nvSpPr>
        <p:spPr>
          <a:xfrm>
            <a:off x="1097280" y="1989783"/>
            <a:ext cx="5120640" cy="4023360"/>
          </a:xfrm>
        </p:spPr>
        <p:txBody>
          <a:bodyPr>
            <a:normAutofit/>
          </a:bodyPr>
          <a:lstStyle/>
          <a:p>
            <a:pPr marL="0" indent="0">
              <a:buNone/>
            </a:pPr>
            <a:r>
              <a:rPr lang="en-US" u="sng" dirty="0" smtClean="0"/>
              <a:t>Electrical Engineering</a:t>
            </a:r>
          </a:p>
          <a:p>
            <a:pPr>
              <a:buFont typeface="Wingdings" panose="05000000000000000000" pitchFamily="2" charset="2"/>
              <a:buChar char="Ø"/>
            </a:pPr>
            <a:r>
              <a:rPr lang="en-US" dirty="0" smtClean="0"/>
              <a:t> Identify radar reflector </a:t>
            </a:r>
            <a:r>
              <a:rPr lang="en-US" dirty="0" smtClean="0"/>
              <a:t>at 20 feet</a:t>
            </a:r>
          </a:p>
          <a:p>
            <a:pPr>
              <a:buFont typeface="Wingdings" panose="05000000000000000000" pitchFamily="2" charset="2"/>
              <a:buChar char="Ø"/>
            </a:pPr>
            <a:r>
              <a:rPr lang="en-US" dirty="0" smtClean="0"/>
              <a:t>FPGA </a:t>
            </a:r>
            <a:r>
              <a:rPr lang="en-US" dirty="0"/>
              <a:t>signal processing for real-time &amp; standalone functionality</a:t>
            </a:r>
          </a:p>
          <a:p>
            <a:pPr>
              <a:buFont typeface="Wingdings" panose="05000000000000000000" pitchFamily="2" charset="2"/>
              <a:buChar char="Ø"/>
            </a:pPr>
            <a:r>
              <a:rPr lang="en-US" dirty="0" smtClean="0"/>
              <a:t> MATLAB </a:t>
            </a:r>
            <a:r>
              <a:rPr lang="en-US" dirty="0" smtClean="0"/>
              <a:t>signal processing for testing &amp; future development</a:t>
            </a:r>
          </a:p>
        </p:txBody>
      </p:sp>
      <p:sp>
        <p:nvSpPr>
          <p:cNvPr id="5" name="Footer Placeholder 4"/>
          <p:cNvSpPr>
            <a:spLocks noGrp="1"/>
          </p:cNvSpPr>
          <p:nvPr>
            <p:ph type="ftr" idx="11"/>
          </p:nvPr>
        </p:nvSpPr>
        <p:spPr/>
        <p:txBody>
          <a:bodyPr/>
          <a:lstStyle/>
          <a:p>
            <a:r>
              <a:rPr lang="en-US" dirty="0"/>
              <a:t>SAR Imager</a:t>
            </a:r>
            <a:endParaRPr lang="en-US"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10</a:t>
            </a:fld>
            <a:endParaRPr lang="en-US" sz="1050" b="0" i="0" u="none" strike="noStrike" cap="none" baseline="0">
              <a:solidFill>
                <a:srgbClr val="FFFFFF"/>
              </a:solidFill>
              <a:latin typeface="Calibri"/>
              <a:ea typeface="Calibri"/>
              <a:cs typeface="Calibri"/>
              <a:sym typeface="Calibri"/>
              <a:rtl val="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spTree>
    <p:extLst>
      <p:ext uri="{BB962C8B-B14F-4D97-AF65-F5344CB8AC3E}">
        <p14:creationId xmlns:p14="http://schemas.microsoft.com/office/powerpoint/2010/main" val="4205080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dirty="0"/>
              <a:t>SAR Imager</a:t>
            </a:r>
            <a:endParaRPr lang="en-US"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11</a:t>
            </a:fld>
            <a:endParaRPr lang="en-US" sz="1050" b="0" i="0" u="none" strike="noStrike" cap="none" baseline="0">
              <a:solidFill>
                <a:srgbClr val="FFFFFF"/>
              </a:solidFill>
              <a:latin typeface="Calibri"/>
              <a:ea typeface="Calibri"/>
              <a:cs typeface="Calibri"/>
              <a:sym typeface="Calibri"/>
              <a:rtl val="0"/>
            </a:endParaRPr>
          </a:p>
        </p:txBody>
      </p:sp>
      <p:pic>
        <p:nvPicPr>
          <p:cNvPr id="8" name="Picture 7"/>
          <p:cNvPicPr>
            <a:picLocks noChangeAspect="1"/>
          </p:cNvPicPr>
          <p:nvPr/>
        </p:nvPicPr>
        <p:blipFill>
          <a:blip r:embed="rId2"/>
          <a:stretch>
            <a:fillRect/>
          </a:stretch>
        </p:blipFill>
        <p:spPr>
          <a:xfrm>
            <a:off x="769476" y="1344187"/>
            <a:ext cx="10656219" cy="647700"/>
          </a:xfrm>
          <a:prstGeom prst="rect">
            <a:avLst/>
          </a:prstGeom>
        </p:spPr>
      </p:pic>
      <p:pic>
        <p:nvPicPr>
          <p:cNvPr id="9" name="Picture 8"/>
          <p:cNvPicPr>
            <a:picLocks noChangeAspect="1"/>
          </p:cNvPicPr>
          <p:nvPr/>
        </p:nvPicPr>
        <p:blipFill>
          <a:blip r:embed="rId3"/>
          <a:stretch>
            <a:fillRect/>
          </a:stretch>
        </p:blipFill>
        <p:spPr>
          <a:xfrm>
            <a:off x="1761399" y="279403"/>
            <a:ext cx="8672371" cy="5822951"/>
          </a:xfrm>
          <a:prstGeom prst="rect">
            <a:avLst/>
          </a:prstGeom>
        </p:spPr>
      </p:pic>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spTree>
    <p:extLst>
      <p:ext uri="{BB962C8B-B14F-4D97-AF65-F5344CB8AC3E}">
        <p14:creationId xmlns:p14="http://schemas.microsoft.com/office/powerpoint/2010/main" val="221192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t>System Control </a:t>
            </a:r>
            <a:r>
              <a:rPr lang="en-US" sz="6600" dirty="0" smtClean="0"/>
              <a:t>&amp; Signal </a:t>
            </a:r>
            <a:r>
              <a:rPr lang="en-US" sz="6600" dirty="0"/>
              <a:t>Processing </a:t>
            </a:r>
            <a:r>
              <a:rPr lang="en-US" sz="6600" dirty="0" smtClean="0"/>
              <a:t> </a:t>
            </a:r>
            <a:endParaRPr lang="en-US" sz="6600" dirty="0"/>
          </a:p>
        </p:txBody>
      </p:sp>
      <p:sp>
        <p:nvSpPr>
          <p:cNvPr id="5" name="Text Placeholder 4"/>
          <p:cNvSpPr>
            <a:spLocks noGrp="1"/>
          </p:cNvSpPr>
          <p:nvPr>
            <p:ph type="body" idx="1"/>
          </p:nvPr>
        </p:nvSpPr>
        <p:spPr/>
        <p:txBody>
          <a:bodyPr/>
          <a:lstStyle/>
          <a:p>
            <a:r>
              <a:rPr lang="en-US" sz="2800" cap="none" dirty="0" smtClean="0"/>
              <a:t>Jordan Bolduc</a:t>
            </a:r>
            <a:endParaRPr lang="en-US" sz="2800" cap="none" dirty="0"/>
          </a:p>
        </p:txBody>
      </p:sp>
      <p:sp>
        <p:nvSpPr>
          <p:cNvPr id="6" name="Footer Placeholder 4"/>
          <p:cNvSpPr>
            <a:spLocks noGrp="1"/>
          </p:cNvSpPr>
          <p:nvPr>
            <p:ph type="ftr" idx="11"/>
          </p:nvPr>
        </p:nvSpPr>
        <p:spPr>
          <a:xfrm>
            <a:off x="3686185" y="6459785"/>
            <a:ext cx="4822803" cy="365125"/>
          </a:xfrm>
        </p:spPr>
        <p:txBody>
          <a:bodyPr/>
          <a:lstStyle/>
          <a:p>
            <a:r>
              <a:rPr lang="en-US" dirty="0"/>
              <a:t>SAR Imager</a:t>
            </a:r>
            <a:endParaRPr lang="en-US" dirty="0"/>
          </a:p>
        </p:txBody>
      </p:sp>
      <p:sp>
        <p:nvSpPr>
          <p:cNvPr id="7" name="Slide Number Placeholder 5"/>
          <p:cNvSpPr>
            <a:spLocks noGrp="1"/>
          </p:cNvSpPr>
          <p:nvPr>
            <p:ph type="sldNum" idx="12"/>
          </p:nvPr>
        </p:nvSpPr>
        <p:spPr>
          <a:xfrm>
            <a:off x="9900457" y="6459785"/>
            <a:ext cx="1312023" cy="365125"/>
          </a:xfrm>
        </p:spPr>
        <p:txBody>
          <a:bodyPr/>
          <a:lstStyle/>
          <a:p>
            <a:pPr marL="0" marR="0" lvl="0" indent="0" algn="r" rtl="0">
              <a:lnSpc>
                <a:spcPct val="100000"/>
              </a:lnSpc>
              <a:spcBef>
                <a:spcPts val="0"/>
              </a:spcBef>
              <a:spcAft>
                <a:spcPts val="0"/>
              </a:spcAft>
              <a:buClr>
                <a:srgbClr val="FFFFFF"/>
              </a:buClr>
              <a:buSzPct val="25000"/>
              <a:buFont typeface="Calibri"/>
              <a:buNone/>
            </a:pPr>
            <a:r>
              <a:rPr lang="en-US" sz="1050" b="0" i="0" u="none" strike="noStrike" cap="none" baseline="0" dirty="0" smtClean="0">
                <a:solidFill>
                  <a:srgbClr val="FFFFFF"/>
                </a:solidFill>
                <a:latin typeface="Calibri"/>
                <a:ea typeface="Calibri"/>
                <a:cs typeface="Calibri"/>
                <a:sym typeface="Calibri"/>
                <a:rtl val="0"/>
              </a:rPr>
              <a:t>11</a:t>
            </a:r>
            <a:endParaRPr lang="en-US" sz="1050" b="0" i="0" u="none" strike="noStrike" cap="none" baseline="0" dirty="0">
              <a:solidFill>
                <a:srgbClr val="FFFFFF"/>
              </a:solidFill>
              <a:latin typeface="Calibri"/>
              <a:ea typeface="Calibri"/>
              <a:cs typeface="Calibri"/>
              <a:sym typeface="Calibri"/>
              <a:rtl val="0"/>
            </a:endParaRPr>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smtClean="0"/>
              <a:t>Jordan Bolduc</a:t>
            </a:r>
            <a:endParaRPr lang="en-US" cap="none" dirty="0"/>
          </a:p>
        </p:txBody>
      </p:sp>
    </p:spTree>
    <p:extLst>
      <p:ext uri="{BB962C8B-B14F-4D97-AF65-F5344CB8AC3E}">
        <p14:creationId xmlns:p14="http://schemas.microsoft.com/office/powerpoint/2010/main" val="428362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Xilinx NEXYS 3 FPGA Board</a:t>
            </a:r>
          </a:p>
        </p:txBody>
      </p:sp>
      <p:sp>
        <p:nvSpPr>
          <p:cNvPr id="8" name="Content Placeholder 7"/>
          <p:cNvSpPr>
            <a:spLocks noGrp="1"/>
          </p:cNvSpPr>
          <p:nvPr>
            <p:ph idx="1"/>
          </p:nvPr>
        </p:nvSpPr>
        <p:spPr>
          <a:xfrm>
            <a:off x="1097280" y="1845734"/>
            <a:ext cx="3983827" cy="4023360"/>
          </a:xfrm>
        </p:spPr>
        <p:txBody>
          <a:bodyPr/>
          <a:lstStyle/>
          <a:p>
            <a:pPr marL="0" indent="0">
              <a:buNone/>
            </a:pPr>
            <a:r>
              <a:rPr lang="en-US" sz="2400" dirty="0" smtClean="0"/>
              <a:t>FPGA Controls:</a:t>
            </a:r>
          </a:p>
          <a:p>
            <a:pPr>
              <a:buFont typeface="Wingdings" pitchFamily="2" charset="2"/>
              <a:buChar char="Ø"/>
            </a:pPr>
            <a:r>
              <a:rPr lang="en-US" dirty="0" smtClean="0"/>
              <a:t> Switching Between Transmit Mode     &amp; Receive Mode</a:t>
            </a:r>
          </a:p>
          <a:p>
            <a:pPr>
              <a:buFont typeface="Wingdings" pitchFamily="2" charset="2"/>
              <a:buChar char="Ø"/>
            </a:pPr>
            <a:endParaRPr lang="en-US" sz="1000" dirty="0" smtClean="0"/>
          </a:p>
          <a:p>
            <a:pPr>
              <a:buFont typeface="Wingdings" pitchFamily="2" charset="2"/>
              <a:buChar char="Ø"/>
            </a:pPr>
            <a:r>
              <a:rPr lang="en-US" dirty="0" smtClean="0"/>
              <a:t> Data Processing and Logic</a:t>
            </a:r>
          </a:p>
          <a:p>
            <a:pPr lvl="1">
              <a:buFont typeface="Wingdings" pitchFamily="2" charset="2"/>
              <a:buChar char="Ø"/>
            </a:pPr>
            <a:r>
              <a:rPr lang="en-US" dirty="0" smtClean="0"/>
              <a:t> ADC to Read Voltages from IQ Demodulator</a:t>
            </a:r>
          </a:p>
          <a:p>
            <a:pPr lvl="1">
              <a:buFont typeface="Wingdings" pitchFamily="2" charset="2"/>
              <a:buChar char="Ø"/>
            </a:pPr>
            <a:r>
              <a:rPr lang="en-US" dirty="0" smtClean="0"/>
              <a:t> Read &amp; Write to Memory</a:t>
            </a:r>
          </a:p>
          <a:p>
            <a:pPr lvl="1">
              <a:buFont typeface="Wingdings" pitchFamily="2" charset="2"/>
              <a:buChar char="Ø"/>
            </a:pPr>
            <a:endParaRPr lang="en-US" sz="1000" dirty="0" smtClean="0"/>
          </a:p>
          <a:p>
            <a:pPr>
              <a:buFont typeface="Wingdings" pitchFamily="2" charset="2"/>
              <a:buChar char="Ø"/>
            </a:pPr>
            <a:r>
              <a:rPr lang="en-US" dirty="0"/>
              <a:t> </a:t>
            </a:r>
            <a:r>
              <a:rPr lang="en-US" dirty="0" smtClean="0"/>
              <a:t>Image Processing</a:t>
            </a:r>
          </a:p>
          <a:p>
            <a:pPr lvl="1">
              <a:buFont typeface="Wingdings" pitchFamily="2" charset="2"/>
              <a:buChar char="Ø"/>
            </a:pPr>
            <a:r>
              <a:rPr lang="en-US" dirty="0" smtClean="0"/>
              <a:t> 16 Columns – Dedicated Display</a:t>
            </a:r>
          </a:p>
        </p:txBody>
      </p:sp>
      <p:pic>
        <p:nvPicPr>
          <p:cNvPr id="9" name="Picture 8"/>
          <p:cNvPicPr>
            <a:picLocks noChangeAspect="1"/>
          </p:cNvPicPr>
          <p:nvPr/>
        </p:nvPicPr>
        <p:blipFill>
          <a:blip r:embed="rId3"/>
          <a:stretch>
            <a:fillRect/>
          </a:stretch>
        </p:blipFill>
        <p:spPr>
          <a:xfrm>
            <a:off x="5504969" y="1845734"/>
            <a:ext cx="5780446" cy="3881206"/>
          </a:xfrm>
          <a:prstGeom prst="rect">
            <a:avLst/>
          </a:prstGeom>
        </p:spPr>
      </p:pic>
      <p:cxnSp>
        <p:nvCxnSpPr>
          <p:cNvPr id="5" name="Straight Connector 4"/>
          <p:cNvCxnSpPr/>
          <p:nvPr/>
        </p:nvCxnSpPr>
        <p:spPr>
          <a:xfrm flipH="1" flipV="1">
            <a:off x="9182101" y="3005139"/>
            <a:ext cx="4762" cy="102919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86863" y="3000375"/>
            <a:ext cx="676275" cy="4763"/>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872663" y="2819400"/>
            <a:ext cx="0" cy="1857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091238" y="3357563"/>
            <a:ext cx="0" cy="49985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86475" y="3357563"/>
            <a:ext cx="17145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24613" y="4048622"/>
            <a:ext cx="33909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667375" y="2397125"/>
            <a:ext cx="0" cy="1460289"/>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67375" y="2397125"/>
            <a:ext cx="13652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505450" y="3857414"/>
            <a:ext cx="919163" cy="45423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idx="11"/>
          </p:nvPr>
        </p:nvSpPr>
        <p:spPr>
          <a:xfrm>
            <a:off x="3686185" y="6459785"/>
            <a:ext cx="4822803" cy="365125"/>
          </a:xfrm>
        </p:spPr>
        <p:txBody>
          <a:bodyPr/>
          <a:lstStyle/>
          <a:p>
            <a:r>
              <a:rPr lang="en-US" dirty="0"/>
              <a:t>SAR Imager</a:t>
            </a:r>
            <a:endParaRPr lang="en-US" dirty="0"/>
          </a:p>
        </p:txBody>
      </p:sp>
      <p:sp>
        <p:nvSpPr>
          <p:cNvPr id="15" name="Slide Number Placeholder 5"/>
          <p:cNvSpPr>
            <a:spLocks noGrp="1"/>
          </p:cNvSpPr>
          <p:nvPr>
            <p:ph type="sldNum" idx="12"/>
          </p:nvPr>
        </p:nvSpPr>
        <p:spPr>
          <a:xfrm>
            <a:off x="9900457" y="6459785"/>
            <a:ext cx="1312023" cy="365125"/>
          </a:xfrm>
        </p:spPr>
        <p:txBody>
          <a:bodyPr/>
          <a:lstStyle/>
          <a:p>
            <a:pPr marL="0" marR="0" lvl="0" indent="0" algn="r" rtl="0">
              <a:lnSpc>
                <a:spcPct val="100000"/>
              </a:lnSpc>
              <a:spcBef>
                <a:spcPts val="0"/>
              </a:spcBef>
              <a:spcAft>
                <a:spcPts val="0"/>
              </a:spcAft>
              <a:buClr>
                <a:srgbClr val="FFFFFF"/>
              </a:buClr>
              <a:buSzPct val="25000"/>
              <a:buFont typeface="Calibri"/>
              <a:buNone/>
            </a:pPr>
            <a:r>
              <a:rPr lang="en-US" sz="1050" b="0" i="0" u="none" strike="noStrike" cap="none" baseline="0" dirty="0" smtClean="0">
                <a:solidFill>
                  <a:srgbClr val="FFFFFF"/>
                </a:solidFill>
                <a:latin typeface="Calibri"/>
                <a:ea typeface="Calibri"/>
                <a:cs typeface="Calibri"/>
                <a:sym typeface="Calibri"/>
                <a:rtl val="0"/>
              </a:rPr>
              <a:t>12</a:t>
            </a:r>
            <a:endParaRPr lang="en-US" sz="1050" b="0" i="0" u="none" strike="noStrike" cap="none" baseline="0" dirty="0">
              <a:solidFill>
                <a:srgbClr val="FFFFFF"/>
              </a:solidFill>
              <a:latin typeface="Calibri"/>
              <a:ea typeface="Calibri"/>
              <a:cs typeface="Calibri"/>
              <a:sym typeface="Calibri"/>
              <a:rtl val="0"/>
            </a:endParaRPr>
          </a:p>
        </p:txBody>
      </p:sp>
      <p:sp>
        <p:nvSpPr>
          <p:cNvPr id="1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smtClean="0"/>
              <a:t>Jordan Bolduc</a:t>
            </a:r>
            <a:endParaRPr lang="en-US" cap="none" dirty="0"/>
          </a:p>
        </p:txBody>
      </p:sp>
    </p:spTree>
    <p:extLst>
      <p:ext uri="{BB962C8B-B14F-4D97-AF65-F5344CB8AC3E}">
        <p14:creationId xmlns:p14="http://schemas.microsoft.com/office/powerpoint/2010/main" val="8818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Signal Processing Approach</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smtClean="0"/>
              <a:t> Reflected signal comes in as two separate components</a:t>
            </a:r>
          </a:p>
          <a:p>
            <a:pPr>
              <a:buFont typeface="Wingdings" panose="05000000000000000000" pitchFamily="2" charset="2"/>
              <a:buChar char="Ø"/>
            </a:pPr>
            <a:r>
              <a:rPr lang="en-US" dirty="0" smtClean="0"/>
              <a:t> Amplitude and angle of arrival information is necessary for energy at the scene</a:t>
            </a:r>
          </a:p>
          <a:p>
            <a:pPr>
              <a:buFont typeface="Wingdings" panose="05000000000000000000" pitchFamily="2" charset="2"/>
              <a:buChar char="Ø"/>
            </a:pPr>
            <a:r>
              <a:rPr lang="en-US" dirty="0" smtClean="0"/>
              <a:t> A Discrete Fourier Transform (DFT) is necessary </a:t>
            </a:r>
            <a:endParaRPr lang="en-US" dirty="0"/>
          </a:p>
        </p:txBody>
      </p:sp>
      <p:pic>
        <p:nvPicPr>
          <p:cNvPr id="6" name="Picture 5"/>
          <p:cNvPicPr>
            <a:picLocks noChangeAspect="1"/>
          </p:cNvPicPr>
          <p:nvPr/>
        </p:nvPicPr>
        <p:blipFill>
          <a:blip r:embed="rId3"/>
          <a:stretch>
            <a:fillRect/>
          </a:stretch>
        </p:blipFill>
        <p:spPr>
          <a:xfrm>
            <a:off x="2305831" y="3765573"/>
            <a:ext cx="6968725" cy="1447871"/>
          </a:xfrm>
          <a:prstGeom prst="rect">
            <a:avLst/>
          </a:prstGeom>
        </p:spPr>
      </p:pic>
      <p:sp>
        <p:nvSpPr>
          <p:cNvPr id="8" name="TextBox 7"/>
          <p:cNvSpPr txBox="1"/>
          <p:nvPr/>
        </p:nvSpPr>
        <p:spPr>
          <a:xfrm>
            <a:off x="685800" y="3969787"/>
            <a:ext cx="1620031" cy="923330"/>
          </a:xfrm>
          <a:prstGeom prst="rect">
            <a:avLst/>
          </a:prstGeom>
          <a:noFill/>
        </p:spPr>
        <p:txBody>
          <a:bodyPr wrap="square" rtlCol="0">
            <a:spAutoFit/>
          </a:bodyPr>
          <a:lstStyle/>
          <a:p>
            <a:r>
              <a:rPr lang="en-US" dirty="0" smtClean="0">
                <a:solidFill>
                  <a:srgbClr val="3F3F3F"/>
                </a:solidFill>
              </a:rPr>
              <a:t>Phase Information From Target</a:t>
            </a:r>
            <a:endParaRPr lang="en-US" dirty="0">
              <a:solidFill>
                <a:srgbClr val="3F3F3F"/>
              </a:solidFill>
            </a:endParaRPr>
          </a:p>
        </p:txBody>
      </p:sp>
      <p:sp>
        <p:nvSpPr>
          <p:cNvPr id="9" name="TextBox 8"/>
          <p:cNvSpPr txBox="1"/>
          <p:nvPr/>
        </p:nvSpPr>
        <p:spPr>
          <a:xfrm>
            <a:off x="9535649" y="4027843"/>
            <a:ext cx="2326151" cy="923330"/>
          </a:xfrm>
          <a:prstGeom prst="rect">
            <a:avLst/>
          </a:prstGeom>
          <a:noFill/>
        </p:spPr>
        <p:txBody>
          <a:bodyPr wrap="square" rtlCol="0">
            <a:spAutoFit/>
          </a:bodyPr>
          <a:lstStyle/>
          <a:p>
            <a:r>
              <a:rPr lang="en-US" dirty="0" smtClean="0">
                <a:solidFill>
                  <a:srgbClr val="3F3F3F"/>
                </a:solidFill>
              </a:rPr>
              <a:t>Spatial </a:t>
            </a:r>
          </a:p>
          <a:p>
            <a:r>
              <a:rPr lang="en-US" dirty="0" smtClean="0">
                <a:solidFill>
                  <a:srgbClr val="3F3F3F"/>
                </a:solidFill>
              </a:rPr>
              <a:t>Information</a:t>
            </a:r>
          </a:p>
          <a:p>
            <a:r>
              <a:rPr lang="en-US" dirty="0" smtClean="0">
                <a:solidFill>
                  <a:srgbClr val="3F3F3F"/>
                </a:solidFill>
              </a:rPr>
              <a:t>To Display</a:t>
            </a:r>
            <a:endParaRPr lang="en-US" dirty="0">
              <a:solidFill>
                <a:srgbClr val="3F3F3F"/>
              </a:solidFill>
            </a:endParaRPr>
          </a:p>
        </p:txBody>
      </p:sp>
      <p:sp>
        <p:nvSpPr>
          <p:cNvPr id="10" name="Footer Placeholder 4"/>
          <p:cNvSpPr>
            <a:spLocks noGrp="1"/>
          </p:cNvSpPr>
          <p:nvPr>
            <p:ph type="ftr" idx="11"/>
          </p:nvPr>
        </p:nvSpPr>
        <p:spPr>
          <a:xfrm>
            <a:off x="3686185" y="6459785"/>
            <a:ext cx="4822803" cy="365125"/>
          </a:xfrm>
        </p:spPr>
        <p:txBody>
          <a:bodyPr/>
          <a:lstStyle/>
          <a:p>
            <a:r>
              <a:rPr lang="en-US" dirty="0"/>
              <a:t>SAR Imager</a:t>
            </a:r>
            <a:endParaRPr lang="en-US" dirty="0"/>
          </a:p>
        </p:txBody>
      </p:sp>
      <p:sp>
        <p:nvSpPr>
          <p:cNvPr id="11" name="Slide Number Placeholder 5"/>
          <p:cNvSpPr>
            <a:spLocks noGrp="1"/>
          </p:cNvSpPr>
          <p:nvPr>
            <p:ph type="sldNum" idx="12"/>
          </p:nvPr>
        </p:nvSpPr>
        <p:spPr>
          <a:xfrm>
            <a:off x="9900457" y="6459785"/>
            <a:ext cx="1312023" cy="365125"/>
          </a:xfrm>
        </p:spPr>
        <p:txBody>
          <a:bodyPr/>
          <a:lstStyle/>
          <a:p>
            <a:pPr marL="0" marR="0" lvl="0" indent="0" algn="r" rtl="0">
              <a:lnSpc>
                <a:spcPct val="100000"/>
              </a:lnSpc>
              <a:spcBef>
                <a:spcPts val="0"/>
              </a:spcBef>
              <a:spcAft>
                <a:spcPts val="0"/>
              </a:spcAft>
              <a:buClr>
                <a:srgbClr val="FFFFFF"/>
              </a:buClr>
              <a:buSzPct val="25000"/>
              <a:buFont typeface="Calibri"/>
              <a:buNone/>
            </a:pPr>
            <a:r>
              <a:rPr lang="en-US" sz="1050" b="0" i="0" u="none" strike="noStrike" cap="none" baseline="0" dirty="0" smtClean="0">
                <a:solidFill>
                  <a:srgbClr val="FFFFFF"/>
                </a:solidFill>
                <a:latin typeface="Calibri"/>
                <a:ea typeface="Calibri"/>
                <a:cs typeface="Calibri"/>
                <a:sym typeface="Calibri"/>
                <a:rtl val="0"/>
              </a:rPr>
              <a:t>13</a:t>
            </a:r>
            <a:endParaRPr lang="en-US" sz="1050" b="0" i="0" u="none" strike="noStrike" cap="none" baseline="0" dirty="0">
              <a:solidFill>
                <a:srgbClr val="FFFFFF"/>
              </a:solidFill>
              <a:latin typeface="Calibri"/>
              <a:ea typeface="Calibri"/>
              <a:cs typeface="Calibri"/>
              <a:sym typeface="Calibri"/>
              <a:rtl val="0"/>
            </a:endParaRPr>
          </a:p>
        </p:txBody>
      </p:sp>
      <p:sp>
        <p:nvSpPr>
          <p:cNvPr id="12"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smtClean="0"/>
              <a:t>Jordan Bolduc</a:t>
            </a:r>
            <a:endParaRPr lang="en-US" cap="none" dirty="0"/>
          </a:p>
        </p:txBody>
      </p:sp>
    </p:spTree>
    <p:extLst>
      <p:ext uri="{BB962C8B-B14F-4D97-AF65-F5344CB8AC3E}">
        <p14:creationId xmlns:p14="http://schemas.microsoft.com/office/powerpoint/2010/main" val="4228648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Approach: Dedicated VGA</a:t>
            </a:r>
            <a:endParaRPr lang="en-US" dirty="0"/>
          </a:p>
        </p:txBody>
      </p:sp>
      <p:sp>
        <p:nvSpPr>
          <p:cNvPr id="5" name="Content Placeholder 4"/>
          <p:cNvSpPr>
            <a:spLocks noGrp="1"/>
          </p:cNvSpPr>
          <p:nvPr>
            <p:ph sz="half" idx="2"/>
          </p:nvPr>
        </p:nvSpPr>
        <p:spPr>
          <a:xfrm>
            <a:off x="526473" y="2011660"/>
            <a:ext cx="4937760" cy="4023360"/>
          </a:xfrm>
        </p:spPr>
        <p:txBody>
          <a:bodyPr/>
          <a:lstStyle/>
          <a:p>
            <a:pPr>
              <a:buFont typeface="Wingdings" pitchFamily="2" charset="2"/>
              <a:buChar char="Ø"/>
            </a:pPr>
            <a:r>
              <a:rPr lang="en-US" sz="1800" b="1" dirty="0" smtClean="0"/>
              <a:t> </a:t>
            </a:r>
            <a:r>
              <a:rPr lang="en-US" sz="2400" b="1" dirty="0" smtClean="0"/>
              <a:t>Direct FPGA – Driven Display</a:t>
            </a:r>
            <a:endParaRPr lang="en-US" sz="2400" b="1" dirty="0" smtClean="0"/>
          </a:p>
          <a:p>
            <a:pPr lvl="1">
              <a:buFont typeface="Wingdings" pitchFamily="2" charset="2"/>
              <a:buChar char="Ø"/>
            </a:pPr>
            <a:r>
              <a:rPr lang="en-US" sz="2000" dirty="0" smtClean="0"/>
              <a:t>Standalone Capabilities</a:t>
            </a:r>
          </a:p>
          <a:p>
            <a:pPr lvl="1">
              <a:buFont typeface="Wingdings" pitchFamily="2" charset="2"/>
              <a:buChar char="Ø"/>
            </a:pPr>
            <a:r>
              <a:rPr lang="en-US" sz="2000" dirty="0" smtClean="0"/>
              <a:t>Dedicated Display</a:t>
            </a:r>
          </a:p>
          <a:p>
            <a:pPr lvl="1">
              <a:buFont typeface="Wingdings" pitchFamily="2" charset="2"/>
              <a:buChar char="Ø"/>
            </a:pPr>
            <a:r>
              <a:rPr lang="en-US" sz="2000" dirty="0" smtClean="0"/>
              <a:t>Field Ready</a:t>
            </a:r>
          </a:p>
          <a:p>
            <a:pPr lvl="1">
              <a:buFont typeface="Wingdings" pitchFamily="2" charset="2"/>
              <a:buChar char="Ø"/>
            </a:pPr>
            <a:r>
              <a:rPr lang="en-US" sz="2000" dirty="0" smtClean="0"/>
              <a:t>Closer to Real Time</a:t>
            </a:r>
          </a:p>
          <a:p>
            <a:pPr lvl="1">
              <a:buFont typeface="Arial" pitchFamily="34" charset="0"/>
              <a:buChar char="•"/>
            </a:pPr>
            <a:endParaRPr lang="en-US" dirty="0"/>
          </a:p>
        </p:txBody>
      </p:sp>
      <p:pic>
        <p:nvPicPr>
          <p:cNvPr id="6" name="Content Placeholder 3"/>
          <p:cNvPicPr>
            <a:picLocks noChangeAspect="1"/>
          </p:cNvPicPr>
          <p:nvPr/>
        </p:nvPicPr>
        <p:blipFill>
          <a:blip r:embed="rId3"/>
          <a:stretch>
            <a:fillRect/>
          </a:stretch>
        </p:blipFill>
        <p:spPr>
          <a:xfrm>
            <a:off x="6758180" y="2011660"/>
            <a:ext cx="4830010" cy="3769764"/>
          </a:xfrm>
          <a:prstGeom prst="rect">
            <a:avLst/>
          </a:prstGeom>
        </p:spPr>
      </p:pic>
      <p:sp>
        <p:nvSpPr>
          <p:cNvPr id="9" name="Footer Placeholder 4"/>
          <p:cNvSpPr>
            <a:spLocks noGrp="1"/>
          </p:cNvSpPr>
          <p:nvPr>
            <p:ph type="ftr" idx="11"/>
          </p:nvPr>
        </p:nvSpPr>
        <p:spPr>
          <a:xfrm>
            <a:off x="3686185" y="6459785"/>
            <a:ext cx="4822803" cy="365125"/>
          </a:xfrm>
        </p:spPr>
        <p:txBody>
          <a:bodyPr/>
          <a:lstStyle/>
          <a:p>
            <a:r>
              <a:rPr lang="en-US" dirty="0"/>
              <a:t>SAR Imager</a:t>
            </a:r>
            <a:endParaRPr lang="en-US" dirty="0"/>
          </a:p>
        </p:txBody>
      </p:sp>
      <p:sp>
        <p:nvSpPr>
          <p:cNvPr id="10" name="Slide Number Placeholder 5"/>
          <p:cNvSpPr>
            <a:spLocks noGrp="1"/>
          </p:cNvSpPr>
          <p:nvPr>
            <p:ph type="sldNum" idx="12"/>
          </p:nvPr>
        </p:nvSpPr>
        <p:spPr>
          <a:xfrm>
            <a:off x="9900457" y="6459785"/>
            <a:ext cx="1312023" cy="365125"/>
          </a:xfrm>
        </p:spPr>
        <p:txBody>
          <a:bodyPr/>
          <a:lstStyle/>
          <a:p>
            <a:pPr marL="0" marR="0" lvl="0" indent="0" algn="r" rtl="0">
              <a:lnSpc>
                <a:spcPct val="100000"/>
              </a:lnSpc>
              <a:spcBef>
                <a:spcPts val="0"/>
              </a:spcBef>
              <a:spcAft>
                <a:spcPts val="0"/>
              </a:spcAft>
              <a:buClr>
                <a:srgbClr val="FFFFFF"/>
              </a:buClr>
              <a:buSzPct val="25000"/>
              <a:buFont typeface="Calibri"/>
              <a:buNone/>
            </a:pPr>
            <a:r>
              <a:rPr lang="en-US" sz="1050" b="0" i="0" u="none" strike="noStrike" cap="none" baseline="0" dirty="0" smtClean="0">
                <a:solidFill>
                  <a:srgbClr val="FFFFFF"/>
                </a:solidFill>
                <a:latin typeface="Calibri"/>
                <a:ea typeface="Calibri"/>
                <a:cs typeface="Calibri"/>
                <a:sym typeface="Calibri"/>
                <a:rtl val="0"/>
              </a:rPr>
              <a:t>14</a:t>
            </a:r>
            <a:endParaRPr lang="en-US" sz="1050" b="0" i="0" u="none" strike="noStrike" cap="none" baseline="0" dirty="0">
              <a:solidFill>
                <a:srgbClr val="FFFFFF"/>
              </a:solidFill>
              <a:latin typeface="Calibri"/>
              <a:ea typeface="Calibri"/>
              <a:cs typeface="Calibri"/>
              <a:sym typeface="Calibri"/>
              <a:rtl val="0"/>
            </a:endParaRPr>
          </a:p>
        </p:txBody>
      </p:sp>
      <p:sp>
        <p:nvSpPr>
          <p:cNvPr id="1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smtClean="0"/>
              <a:t>Jordan Bolduc</a:t>
            </a:r>
            <a:endParaRPr lang="en-US" cap="none" dirty="0"/>
          </a:p>
        </p:txBody>
      </p:sp>
      <p:pic>
        <p:nvPicPr>
          <p:cNvPr id="14" name="Picture 13"/>
          <p:cNvPicPr>
            <a:picLocks noChangeAspect="1"/>
          </p:cNvPicPr>
          <p:nvPr/>
        </p:nvPicPr>
        <p:blipFill>
          <a:blip r:embed="rId4"/>
          <a:stretch>
            <a:fillRect/>
          </a:stretch>
        </p:blipFill>
        <p:spPr>
          <a:xfrm>
            <a:off x="3423370" y="3534309"/>
            <a:ext cx="2892272" cy="2247115"/>
          </a:xfrm>
          <a:prstGeom prst="rect">
            <a:avLst/>
          </a:prstGeom>
        </p:spPr>
      </p:pic>
    </p:spTree>
    <p:extLst>
      <p:ext uri="{BB962C8B-B14F-4D97-AF65-F5344CB8AC3E}">
        <p14:creationId xmlns:p14="http://schemas.microsoft.com/office/powerpoint/2010/main" val="1294753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Approach: MATLAB</a:t>
            </a:r>
            <a:endParaRPr lang="en-US" dirty="0"/>
          </a:p>
        </p:txBody>
      </p:sp>
      <p:sp>
        <p:nvSpPr>
          <p:cNvPr id="4" name="Content Placeholder 3"/>
          <p:cNvSpPr>
            <a:spLocks noGrp="1"/>
          </p:cNvSpPr>
          <p:nvPr>
            <p:ph sz="half" idx="1"/>
          </p:nvPr>
        </p:nvSpPr>
        <p:spPr>
          <a:xfrm>
            <a:off x="526473" y="2011921"/>
            <a:ext cx="4937760" cy="4023359"/>
          </a:xfrm>
        </p:spPr>
        <p:txBody>
          <a:bodyPr/>
          <a:lstStyle/>
          <a:p>
            <a:pPr>
              <a:buFont typeface="Wingdings" pitchFamily="2" charset="2"/>
              <a:buChar char="Ø"/>
            </a:pPr>
            <a:r>
              <a:rPr lang="en-US" sz="2400" b="1" dirty="0" smtClean="0"/>
              <a:t> </a:t>
            </a:r>
            <a:r>
              <a:rPr lang="en-US" sz="2400" b="1" dirty="0" smtClean="0"/>
              <a:t>MATLAB</a:t>
            </a:r>
          </a:p>
          <a:p>
            <a:pPr lvl="1">
              <a:buFont typeface="Wingdings" pitchFamily="2" charset="2"/>
              <a:buChar char="Ø"/>
            </a:pPr>
            <a:r>
              <a:rPr lang="en-US" sz="2000" dirty="0" smtClean="0"/>
              <a:t>Testing</a:t>
            </a:r>
          </a:p>
          <a:p>
            <a:pPr lvl="1">
              <a:buFont typeface="Wingdings" pitchFamily="2" charset="2"/>
              <a:buChar char="Ø"/>
            </a:pPr>
            <a:r>
              <a:rPr lang="en-US" sz="2000" dirty="0" smtClean="0"/>
              <a:t>Data Visualization</a:t>
            </a:r>
          </a:p>
          <a:p>
            <a:pPr lvl="1">
              <a:buFont typeface="Wingdings" pitchFamily="2" charset="2"/>
              <a:buChar char="Ø"/>
            </a:pPr>
            <a:r>
              <a:rPr lang="en-US" sz="2000" dirty="0" smtClean="0"/>
              <a:t>Industry Demonstrations</a:t>
            </a:r>
          </a:p>
          <a:p>
            <a:pPr lvl="1">
              <a:buFont typeface="Wingdings" pitchFamily="2" charset="2"/>
              <a:buChar char="Ø"/>
            </a:pPr>
            <a:r>
              <a:rPr lang="en-US" sz="2000" dirty="0" smtClean="0"/>
              <a:t>Future Development</a:t>
            </a:r>
            <a:endParaRPr lang="en-US" sz="2000" dirty="0"/>
          </a:p>
        </p:txBody>
      </p:sp>
      <p:pic>
        <p:nvPicPr>
          <p:cNvPr id="7" name="Picture 6"/>
          <p:cNvPicPr>
            <a:picLocks noChangeAspect="1"/>
          </p:cNvPicPr>
          <p:nvPr/>
        </p:nvPicPr>
        <p:blipFill>
          <a:blip r:embed="rId3"/>
          <a:stretch>
            <a:fillRect/>
          </a:stretch>
        </p:blipFill>
        <p:spPr>
          <a:xfrm>
            <a:off x="3686185" y="3738024"/>
            <a:ext cx="2745099" cy="2132770"/>
          </a:xfrm>
          <a:prstGeom prst="rect">
            <a:avLst/>
          </a:prstGeom>
        </p:spPr>
      </p:pic>
      <p:pic>
        <p:nvPicPr>
          <p:cNvPr id="8" name="Picture 7"/>
          <p:cNvPicPr>
            <a:picLocks noChangeAspect="1"/>
          </p:cNvPicPr>
          <p:nvPr/>
        </p:nvPicPr>
        <p:blipFill>
          <a:blip r:embed="rId4"/>
          <a:stretch>
            <a:fillRect/>
          </a:stretch>
        </p:blipFill>
        <p:spPr>
          <a:xfrm>
            <a:off x="6657754" y="2011921"/>
            <a:ext cx="4879250" cy="3858873"/>
          </a:xfrm>
          <a:prstGeom prst="rect">
            <a:avLst/>
          </a:prstGeom>
        </p:spPr>
      </p:pic>
      <p:sp>
        <p:nvSpPr>
          <p:cNvPr id="9" name="Footer Placeholder 4"/>
          <p:cNvSpPr>
            <a:spLocks noGrp="1"/>
          </p:cNvSpPr>
          <p:nvPr>
            <p:ph type="ftr" idx="11"/>
          </p:nvPr>
        </p:nvSpPr>
        <p:spPr>
          <a:xfrm>
            <a:off x="3686185" y="6459785"/>
            <a:ext cx="4822803" cy="365125"/>
          </a:xfrm>
        </p:spPr>
        <p:txBody>
          <a:bodyPr/>
          <a:lstStyle/>
          <a:p>
            <a:r>
              <a:rPr lang="en-US" dirty="0"/>
              <a:t>SAR Imager</a:t>
            </a:r>
            <a:endParaRPr lang="en-US" dirty="0"/>
          </a:p>
        </p:txBody>
      </p:sp>
      <p:sp>
        <p:nvSpPr>
          <p:cNvPr id="10" name="Slide Number Placeholder 5"/>
          <p:cNvSpPr>
            <a:spLocks noGrp="1"/>
          </p:cNvSpPr>
          <p:nvPr>
            <p:ph type="sldNum" idx="12"/>
          </p:nvPr>
        </p:nvSpPr>
        <p:spPr>
          <a:xfrm>
            <a:off x="9900457" y="6459785"/>
            <a:ext cx="1312023" cy="365125"/>
          </a:xfrm>
        </p:spPr>
        <p:txBody>
          <a:bodyPr/>
          <a:lstStyle/>
          <a:p>
            <a:pPr marL="0" marR="0" lvl="0" indent="0" algn="r" rtl="0">
              <a:lnSpc>
                <a:spcPct val="100000"/>
              </a:lnSpc>
              <a:spcBef>
                <a:spcPts val="0"/>
              </a:spcBef>
              <a:spcAft>
                <a:spcPts val="0"/>
              </a:spcAft>
              <a:buClr>
                <a:srgbClr val="FFFFFF"/>
              </a:buClr>
              <a:buSzPct val="25000"/>
              <a:buFont typeface="Calibri"/>
              <a:buNone/>
            </a:pPr>
            <a:r>
              <a:rPr lang="en-US" sz="1050" b="0" i="0" u="none" strike="noStrike" cap="none" baseline="0" dirty="0" smtClean="0">
                <a:solidFill>
                  <a:srgbClr val="FFFFFF"/>
                </a:solidFill>
                <a:latin typeface="Calibri"/>
                <a:ea typeface="Calibri"/>
                <a:cs typeface="Calibri"/>
                <a:sym typeface="Calibri"/>
                <a:rtl val="0"/>
              </a:rPr>
              <a:t>14</a:t>
            </a:r>
            <a:endParaRPr lang="en-US" sz="1050" b="0" i="0" u="none" strike="noStrike" cap="none" baseline="0" dirty="0">
              <a:solidFill>
                <a:srgbClr val="FFFFFF"/>
              </a:solidFill>
              <a:latin typeface="Calibri"/>
              <a:ea typeface="Calibri"/>
              <a:cs typeface="Calibri"/>
              <a:sym typeface="Calibri"/>
              <a:rtl val="0"/>
            </a:endParaRPr>
          </a:p>
        </p:txBody>
      </p:sp>
      <p:sp>
        <p:nvSpPr>
          <p:cNvPr id="1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smtClean="0"/>
              <a:t>Jordan Bolduc</a:t>
            </a:r>
            <a:endParaRPr lang="en-US" cap="none" dirty="0"/>
          </a:p>
        </p:txBody>
      </p:sp>
    </p:spTree>
    <p:extLst>
      <p:ext uri="{BB962C8B-B14F-4D97-AF65-F5344CB8AC3E}">
        <p14:creationId xmlns:p14="http://schemas.microsoft.com/office/powerpoint/2010/main" val="1668978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Mechanical Design</a:t>
            </a:r>
            <a:endParaRPr lang="en-US" sz="6600" dirty="0"/>
          </a:p>
        </p:txBody>
      </p:sp>
      <p:sp>
        <p:nvSpPr>
          <p:cNvPr id="5" name="Text Placeholder 4"/>
          <p:cNvSpPr>
            <a:spLocks noGrp="1"/>
          </p:cNvSpPr>
          <p:nvPr>
            <p:ph type="body" idx="1"/>
          </p:nvPr>
        </p:nvSpPr>
        <p:spPr/>
        <p:txBody>
          <a:bodyPr/>
          <a:lstStyle/>
          <a:p>
            <a:r>
              <a:rPr lang="en-US" cap="none" dirty="0" smtClean="0"/>
              <a:t>Kegan Stack</a:t>
            </a:r>
            <a:endParaRPr lang="en-US" cap="none" dirty="0"/>
          </a:p>
        </p:txBody>
      </p:sp>
      <p:sp>
        <p:nvSpPr>
          <p:cNvPr id="2" name="Footer Placeholder 1"/>
          <p:cNvSpPr>
            <a:spLocks noGrp="1"/>
          </p:cNvSpPr>
          <p:nvPr>
            <p:ph type="ftr" idx="11"/>
          </p:nvPr>
        </p:nvSpPr>
        <p:spPr/>
        <p:txBody>
          <a:bodyPr/>
          <a:lstStyle/>
          <a:p>
            <a:r>
              <a:rPr lang="en-US" dirty="0"/>
              <a:t>SAR Imager</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17</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6193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Mechanical Design </a:t>
            </a:r>
            <a:r>
              <a:rPr lang="en-US" dirty="0" smtClean="0"/>
              <a:t>Goals</a:t>
            </a:r>
            <a:endParaRPr lang="en-US" dirty="0"/>
          </a:p>
        </p:txBody>
      </p:sp>
      <p:sp>
        <p:nvSpPr>
          <p:cNvPr id="10" name="Text Placeholder 9"/>
          <p:cNvSpPr>
            <a:spLocks noGrp="1"/>
          </p:cNvSpPr>
          <p:nvPr>
            <p:ph type="body" idx="1"/>
          </p:nvPr>
        </p:nvSpPr>
        <p:spPr/>
        <p:txBody>
          <a:bodyPr/>
          <a:lstStyle/>
          <a:p>
            <a:r>
              <a:rPr lang="en-US" dirty="0" smtClean="0">
                <a:solidFill>
                  <a:schemeClr val="tx1"/>
                </a:solidFill>
              </a:rPr>
              <a:t>Structure</a:t>
            </a:r>
            <a:endParaRPr lang="en-US" dirty="0">
              <a:solidFill>
                <a:schemeClr val="tx1"/>
              </a:solidFill>
            </a:endParaRPr>
          </a:p>
        </p:txBody>
      </p:sp>
      <p:sp>
        <p:nvSpPr>
          <p:cNvPr id="11" name="Content Placeholder 10"/>
          <p:cNvSpPr>
            <a:spLocks noGrp="1"/>
          </p:cNvSpPr>
          <p:nvPr>
            <p:ph sz="half" idx="2"/>
          </p:nvPr>
        </p:nvSpPr>
        <p:spPr/>
        <p:txBody>
          <a:bodyPr/>
          <a:lstStyle/>
          <a:p>
            <a:pPr>
              <a:buFont typeface="Wingdings" panose="05000000000000000000" pitchFamily="2" charset="2"/>
              <a:buChar char="Ø"/>
            </a:pPr>
            <a:r>
              <a:rPr lang="en-US" dirty="0" smtClean="0"/>
              <a:t>Modular</a:t>
            </a:r>
          </a:p>
          <a:p>
            <a:pPr>
              <a:buFont typeface="Wingdings" panose="05000000000000000000" pitchFamily="2" charset="2"/>
              <a:buChar char="Ø"/>
            </a:pPr>
            <a:r>
              <a:rPr lang="en-US" dirty="0" smtClean="0"/>
              <a:t>Mobile</a:t>
            </a:r>
          </a:p>
          <a:p>
            <a:pPr>
              <a:buFont typeface="Wingdings" panose="05000000000000000000" pitchFamily="2" charset="2"/>
              <a:buChar char="Ø"/>
            </a:pPr>
            <a:r>
              <a:rPr lang="en-US" dirty="0" smtClean="0"/>
              <a:t>Lightweight</a:t>
            </a:r>
          </a:p>
          <a:p>
            <a:pPr lvl="1">
              <a:buFont typeface="Wingdings" panose="05000000000000000000" pitchFamily="2" charset="2"/>
              <a:buChar char="Ø"/>
            </a:pPr>
            <a:r>
              <a:rPr lang="en-US" dirty="0" smtClean="0"/>
              <a:t>Less than 80lbs</a:t>
            </a:r>
          </a:p>
          <a:p>
            <a:pPr>
              <a:buFont typeface="Wingdings" panose="05000000000000000000" pitchFamily="2" charset="2"/>
              <a:buChar char="Ø"/>
            </a:pPr>
            <a:r>
              <a:rPr lang="en-US" dirty="0" smtClean="0"/>
              <a:t>Stable</a:t>
            </a:r>
          </a:p>
          <a:p>
            <a:pPr lvl="1">
              <a:buFont typeface="Wingdings" panose="05000000000000000000" pitchFamily="2" charset="2"/>
              <a:buChar char="Ø"/>
            </a:pPr>
            <a:r>
              <a:rPr lang="en-US" dirty="0" smtClean="0"/>
              <a:t>Movement causes artificial phase shifts</a:t>
            </a:r>
          </a:p>
        </p:txBody>
      </p:sp>
      <p:sp>
        <p:nvSpPr>
          <p:cNvPr id="12" name="Text Placeholder 11"/>
          <p:cNvSpPr>
            <a:spLocks noGrp="1"/>
          </p:cNvSpPr>
          <p:nvPr>
            <p:ph type="body" sz="quarter" idx="3"/>
          </p:nvPr>
        </p:nvSpPr>
        <p:spPr/>
        <p:txBody>
          <a:bodyPr/>
          <a:lstStyle/>
          <a:p>
            <a:r>
              <a:rPr lang="en-US" dirty="0" smtClean="0">
                <a:solidFill>
                  <a:schemeClr val="tx1"/>
                </a:solidFill>
              </a:rPr>
              <a:t>Horn Holders &amp; component housing</a:t>
            </a:r>
            <a:endParaRPr lang="en-US" dirty="0">
              <a:solidFill>
                <a:schemeClr val="tx1"/>
              </a:solidFill>
            </a:endParaRPr>
          </a:p>
        </p:txBody>
      </p:sp>
      <p:sp>
        <p:nvSpPr>
          <p:cNvPr id="13" name="Content Placeholder 12"/>
          <p:cNvSpPr>
            <a:spLocks noGrp="1"/>
          </p:cNvSpPr>
          <p:nvPr>
            <p:ph sz="quarter" idx="4"/>
          </p:nvPr>
        </p:nvSpPr>
        <p:spPr/>
        <p:txBody>
          <a:bodyPr/>
          <a:lstStyle/>
          <a:p>
            <a:pPr>
              <a:buFont typeface="Wingdings" panose="05000000000000000000" pitchFamily="2" charset="2"/>
              <a:buChar char="Ø"/>
            </a:pPr>
            <a:r>
              <a:rPr lang="en-US" dirty="0" smtClean="0"/>
              <a:t>Horn Holders</a:t>
            </a:r>
          </a:p>
          <a:p>
            <a:pPr lvl="1">
              <a:buFont typeface="Wingdings" panose="05000000000000000000" pitchFamily="2" charset="2"/>
              <a:buChar char="Ø"/>
            </a:pPr>
            <a:r>
              <a:rPr lang="en-US" dirty="0" smtClean="0"/>
              <a:t>2 Degrees of freedom </a:t>
            </a:r>
          </a:p>
          <a:p>
            <a:pPr lvl="1">
              <a:buFont typeface="Wingdings" panose="05000000000000000000" pitchFamily="2" charset="2"/>
              <a:buChar char="Ø"/>
            </a:pPr>
            <a:r>
              <a:rPr lang="en-US" dirty="0" smtClean="0"/>
              <a:t>Lightweight</a:t>
            </a:r>
          </a:p>
          <a:p>
            <a:pPr lvl="1">
              <a:buFont typeface="Wingdings" panose="05000000000000000000" pitchFamily="2" charset="2"/>
              <a:buChar char="Ø"/>
            </a:pPr>
            <a:r>
              <a:rPr lang="en-US" dirty="0" smtClean="0"/>
              <a:t>Won’t damage antennas</a:t>
            </a:r>
          </a:p>
          <a:p>
            <a:pPr>
              <a:buFont typeface="Wingdings" panose="05000000000000000000" pitchFamily="2" charset="2"/>
              <a:buChar char="Ø"/>
            </a:pPr>
            <a:r>
              <a:rPr lang="en-US" dirty="0" smtClean="0"/>
              <a:t>Components housing</a:t>
            </a:r>
          </a:p>
          <a:p>
            <a:pPr lvl="1">
              <a:buFont typeface="Wingdings" panose="05000000000000000000" pitchFamily="2" charset="2"/>
              <a:buChar char="Ø"/>
            </a:pPr>
            <a:r>
              <a:rPr lang="en-US" dirty="0" smtClean="0"/>
              <a:t>Lightweight</a:t>
            </a:r>
          </a:p>
          <a:p>
            <a:pPr lvl="1">
              <a:buFont typeface="Wingdings" panose="05000000000000000000" pitchFamily="2" charset="2"/>
              <a:buChar char="Ø"/>
            </a:pPr>
            <a:r>
              <a:rPr lang="en-US" dirty="0" smtClean="0"/>
              <a:t>RF shielded </a:t>
            </a:r>
          </a:p>
          <a:p>
            <a:pPr lvl="1">
              <a:buFont typeface="Wingdings" panose="05000000000000000000" pitchFamily="2" charset="2"/>
              <a:buChar char="Ø"/>
            </a:pPr>
            <a:r>
              <a:rPr lang="en-US" dirty="0" smtClean="0"/>
              <a:t>Modular </a:t>
            </a:r>
            <a:endParaRPr lang="en-US" dirty="0"/>
          </a:p>
        </p:txBody>
      </p:sp>
      <p:sp>
        <p:nvSpPr>
          <p:cNvPr id="4" name="Footer Placeholder 3"/>
          <p:cNvSpPr>
            <a:spLocks noGrp="1"/>
          </p:cNvSpPr>
          <p:nvPr>
            <p:ph type="ftr" sz="quarter" idx="11"/>
          </p:nvPr>
        </p:nvSpPr>
        <p:spPr/>
        <p:txBody>
          <a:bodyPr/>
          <a:lstStyle/>
          <a:p>
            <a:r>
              <a:rPr lang="en-US" dirty="0"/>
              <a:t>SAR Imager</a:t>
            </a:r>
            <a:endParaRPr lang="en-US" dirty="0"/>
          </a:p>
        </p:txBody>
      </p:sp>
      <p:sp>
        <p:nvSpPr>
          <p:cNvPr id="5" name="Slide Number Placeholder 4"/>
          <p:cNvSpPr>
            <a:spLocks noGrp="1"/>
          </p:cNvSpPr>
          <p:nvPr>
            <p:ph type="sldNum" sz="quarter"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18</a:t>
            </a:fld>
            <a:endParaRPr lang="en-US" sz="1050" dirty="0">
              <a:solidFill>
                <a:srgbClr val="FFFFFF"/>
              </a:solidFill>
              <a:latin typeface="Calibri"/>
              <a:ea typeface="Calibri"/>
              <a:cs typeface="Calibri"/>
              <a:sym typeface="Calibri"/>
            </a:endParaRPr>
          </a:p>
        </p:txBody>
      </p:sp>
      <p:sp>
        <p:nvSpPr>
          <p:cNvPr id="14" name="TextBox 13"/>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0688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V 4.0</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a:xfrm>
            <a:off x="6245627" y="2036253"/>
            <a:ext cx="4937760" cy="4023360"/>
          </a:xfrm>
        </p:spPr>
        <p:txBody>
          <a:bodyPr/>
          <a:lstStyle/>
          <a:p>
            <a:pPr>
              <a:buFont typeface="Wingdings" panose="05000000000000000000" pitchFamily="2" charset="2"/>
              <a:buChar char="Ø"/>
            </a:pPr>
            <a:r>
              <a:rPr lang="en-US" dirty="0" smtClean="0"/>
              <a:t>Status: Assembled</a:t>
            </a:r>
          </a:p>
          <a:p>
            <a:pPr>
              <a:buFont typeface="Wingdings" panose="05000000000000000000" pitchFamily="2" charset="2"/>
              <a:buChar char="Ø"/>
            </a:pPr>
            <a:r>
              <a:rPr lang="en-US" dirty="0" smtClean="0"/>
              <a:t>Weight: 55lbs</a:t>
            </a:r>
          </a:p>
          <a:p>
            <a:pPr>
              <a:buFont typeface="Wingdings" panose="05000000000000000000" pitchFamily="2" charset="2"/>
              <a:buChar char="Ø"/>
            </a:pPr>
            <a:r>
              <a:rPr lang="en-US" dirty="0" smtClean="0"/>
              <a:t>Cost $700</a:t>
            </a:r>
          </a:p>
          <a:p>
            <a:pPr>
              <a:buFont typeface="Wingdings" panose="05000000000000000000" pitchFamily="2" charset="2"/>
              <a:buChar char="Ø"/>
            </a:pPr>
            <a:r>
              <a:rPr lang="en-US" dirty="0" smtClean="0"/>
              <a:t>What’s left?</a:t>
            </a:r>
          </a:p>
          <a:p>
            <a:pPr lvl="1">
              <a:buFont typeface="Wingdings" panose="05000000000000000000" pitchFamily="2" charset="2"/>
              <a:buChar char="Ø"/>
            </a:pPr>
            <a:r>
              <a:rPr lang="en-US" dirty="0" smtClean="0"/>
              <a:t>Optimizing </a:t>
            </a:r>
            <a:r>
              <a:rPr lang="en-US" dirty="0"/>
              <a:t>for stability &amp; </a:t>
            </a:r>
            <a:r>
              <a:rPr lang="en-US" dirty="0" smtClean="0"/>
              <a:t>stiffness</a:t>
            </a:r>
            <a:endParaRPr lang="en-US" dirty="0"/>
          </a:p>
          <a:p>
            <a:pPr lvl="2">
              <a:buFont typeface="Wingdings" panose="05000000000000000000" pitchFamily="2" charset="2"/>
              <a:buChar char="Ø"/>
            </a:pPr>
            <a:r>
              <a:rPr lang="en-US" dirty="0"/>
              <a:t>Additional sections, gussets &amp; leveling feet</a:t>
            </a:r>
          </a:p>
          <a:p>
            <a:pPr lvl="2">
              <a:buFont typeface="Wingdings" panose="05000000000000000000" pitchFamily="2" charset="2"/>
              <a:buChar char="Ø"/>
            </a:pPr>
            <a:r>
              <a:rPr lang="en-US" dirty="0"/>
              <a:t>Loctite &amp; torque all fasteners </a:t>
            </a:r>
          </a:p>
          <a:p>
            <a:pPr>
              <a:buFont typeface="Arial" panose="020B0604020202020204" pitchFamily="34" charset="0"/>
              <a:buChar char="•"/>
            </a:pPr>
            <a:endParaRPr lang="en-US" dirty="0" smtClean="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19</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dirty="0"/>
              <a:t>SAR Imager</a:t>
            </a:r>
            <a:endParaRPr lang="en-US" dirty="0"/>
          </a:p>
        </p:txBody>
      </p:sp>
      <p:sp>
        <p:nvSpPr>
          <p:cNvPr id="7" name="TextBox 6"/>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01" y="1845733"/>
            <a:ext cx="4881118" cy="4347355"/>
          </a:xfrm>
          <a:prstGeom prst="rect">
            <a:avLst/>
          </a:prstGeom>
        </p:spPr>
      </p:pic>
      <p:cxnSp>
        <p:nvCxnSpPr>
          <p:cNvPr id="14" name="Straight Connector 13"/>
          <p:cNvCxnSpPr/>
          <p:nvPr/>
        </p:nvCxnSpPr>
        <p:spPr>
          <a:xfrm flipV="1">
            <a:off x="5143500" y="3528753"/>
            <a:ext cx="0" cy="16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354089" y="3520440"/>
            <a:ext cx="0" cy="16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73584" y="3528753"/>
            <a:ext cx="0" cy="16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73584" y="3603567"/>
            <a:ext cx="369916" cy="83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43500" y="3611880"/>
            <a:ext cx="2105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86347" y="3395164"/>
            <a:ext cx="400053" cy="200055"/>
          </a:xfrm>
          <a:prstGeom prst="rect">
            <a:avLst/>
          </a:prstGeom>
          <a:noFill/>
        </p:spPr>
        <p:txBody>
          <a:bodyPr wrap="square" rtlCol="0">
            <a:spAutoFit/>
          </a:bodyPr>
          <a:lstStyle/>
          <a:p>
            <a:r>
              <a:rPr lang="en-US" sz="700" dirty="0" smtClean="0">
                <a:latin typeface="Calibri" panose="020F0502020204030204" pitchFamily="34" charset="0"/>
              </a:rPr>
              <a:t>3.54</a:t>
            </a:r>
            <a:r>
              <a:rPr lang="en-US" sz="700" dirty="0" smtClean="0"/>
              <a:t>”</a:t>
            </a:r>
            <a:endParaRPr lang="en-US" sz="700" dirty="0"/>
          </a:p>
        </p:txBody>
      </p:sp>
      <p:sp>
        <p:nvSpPr>
          <p:cNvPr id="27" name="TextBox 26"/>
          <p:cNvSpPr txBox="1"/>
          <p:nvPr/>
        </p:nvSpPr>
        <p:spPr>
          <a:xfrm>
            <a:off x="4792635" y="3395164"/>
            <a:ext cx="383076" cy="200055"/>
          </a:xfrm>
          <a:prstGeom prst="rect">
            <a:avLst/>
          </a:prstGeom>
          <a:noFill/>
        </p:spPr>
        <p:txBody>
          <a:bodyPr wrap="square" rtlCol="0">
            <a:spAutoFit/>
          </a:bodyPr>
          <a:lstStyle/>
          <a:p>
            <a:r>
              <a:rPr lang="en-US" sz="700" dirty="0" smtClean="0">
                <a:latin typeface="Calibri" panose="020F0502020204030204" pitchFamily="34" charset="0"/>
              </a:rPr>
              <a:t>7.09”</a:t>
            </a:r>
            <a:endParaRPr lang="en-US" sz="700" dirty="0">
              <a:latin typeface="Calibri" panose="020F0502020204030204" pitchFamily="34" charset="0"/>
            </a:endParaRPr>
          </a:p>
        </p:txBody>
      </p:sp>
      <p:cxnSp>
        <p:nvCxnSpPr>
          <p:cNvPr id="29" name="Straight Connector 28"/>
          <p:cNvCxnSpPr/>
          <p:nvPr/>
        </p:nvCxnSpPr>
        <p:spPr>
          <a:xfrm>
            <a:off x="5691074" y="6084047"/>
            <a:ext cx="257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20026" y="1899521"/>
            <a:ext cx="102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922682" y="1899521"/>
            <a:ext cx="26296" cy="41845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72214" y="3932517"/>
            <a:ext cx="513609" cy="230832"/>
          </a:xfrm>
          <a:prstGeom prst="rect">
            <a:avLst/>
          </a:prstGeom>
          <a:solidFill>
            <a:schemeClr val="bg1"/>
          </a:solidFill>
        </p:spPr>
        <p:txBody>
          <a:bodyPr wrap="square" rtlCol="0">
            <a:spAutoFit/>
          </a:bodyPr>
          <a:lstStyle/>
          <a:p>
            <a:r>
              <a:rPr lang="en-US" sz="900" dirty="0" smtClean="0">
                <a:latin typeface="Calibri" panose="020F0502020204030204" pitchFamily="34" charset="0"/>
              </a:rPr>
              <a:t>70”</a:t>
            </a:r>
            <a:endParaRPr lang="en-US" sz="900" dirty="0">
              <a:latin typeface="Calibri" panose="020F0502020204030204" pitchFamily="34" charset="0"/>
            </a:endParaRPr>
          </a:p>
        </p:txBody>
      </p:sp>
      <p:cxnSp>
        <p:nvCxnSpPr>
          <p:cNvPr id="40" name="Straight Connector 39"/>
          <p:cNvCxnSpPr/>
          <p:nvPr/>
        </p:nvCxnSpPr>
        <p:spPr>
          <a:xfrm flipV="1">
            <a:off x="1882588" y="1737358"/>
            <a:ext cx="0" cy="108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72214" y="1737358"/>
            <a:ext cx="1474" cy="108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882588" y="1845733"/>
            <a:ext cx="388962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27353" y="1759474"/>
            <a:ext cx="390859" cy="230832"/>
          </a:xfrm>
          <a:prstGeom prst="rect">
            <a:avLst/>
          </a:prstGeom>
          <a:solidFill>
            <a:schemeClr val="bg1"/>
          </a:solidFill>
        </p:spPr>
        <p:txBody>
          <a:bodyPr wrap="square" rtlCol="0">
            <a:spAutoFit/>
          </a:bodyPr>
          <a:lstStyle/>
          <a:p>
            <a:r>
              <a:rPr lang="en-US" sz="900" dirty="0" smtClean="0">
                <a:latin typeface="Calibri" panose="020F0502020204030204" pitchFamily="34" charset="0"/>
              </a:rPr>
              <a:t>66”</a:t>
            </a:r>
            <a:endParaRPr lang="en-US" sz="900" dirty="0">
              <a:latin typeface="Calibri" panose="020F0502020204030204" pitchFamily="34" charset="0"/>
            </a:endParaRPr>
          </a:p>
        </p:txBody>
      </p:sp>
      <p:cxnSp>
        <p:nvCxnSpPr>
          <p:cNvPr id="52" name="Straight Arrow Connector 51"/>
          <p:cNvCxnSpPr/>
          <p:nvPr/>
        </p:nvCxnSpPr>
        <p:spPr>
          <a:xfrm flipV="1">
            <a:off x="3955312" y="3469318"/>
            <a:ext cx="492807" cy="2256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11329" y="3279748"/>
            <a:ext cx="431476" cy="230832"/>
          </a:xfrm>
          <a:prstGeom prst="rect">
            <a:avLst/>
          </a:prstGeom>
          <a:noFill/>
        </p:spPr>
        <p:txBody>
          <a:bodyPr wrap="square" rtlCol="0">
            <a:spAutoFit/>
          </a:bodyPr>
          <a:lstStyle/>
          <a:p>
            <a:r>
              <a:rPr lang="en-US" sz="900" dirty="0" smtClean="0">
                <a:latin typeface="Calibri" panose="020F0502020204030204" pitchFamily="34" charset="0"/>
              </a:rPr>
              <a:t>30”</a:t>
            </a:r>
            <a:endParaRPr lang="en-US" sz="900" dirty="0">
              <a:latin typeface="Calibri" panose="020F0502020204030204" pitchFamily="34" charset="0"/>
            </a:endParaRPr>
          </a:p>
        </p:txBody>
      </p:sp>
      <p:sp>
        <p:nvSpPr>
          <p:cNvPr id="9" name="Oval 8"/>
          <p:cNvSpPr/>
          <p:nvPr/>
        </p:nvSpPr>
        <p:spPr>
          <a:xfrm>
            <a:off x="1790700" y="5829571"/>
            <a:ext cx="304800" cy="331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9227" y="5775754"/>
            <a:ext cx="304800" cy="331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21324" y="3932517"/>
            <a:ext cx="1169376" cy="184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1324" y="3932517"/>
            <a:ext cx="4865076" cy="1864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982" y="3640792"/>
            <a:ext cx="1314780" cy="276999"/>
          </a:xfrm>
          <a:prstGeom prst="rect">
            <a:avLst/>
          </a:prstGeom>
          <a:noFill/>
        </p:spPr>
        <p:txBody>
          <a:bodyPr wrap="square" rtlCol="0">
            <a:spAutoFit/>
          </a:bodyPr>
          <a:lstStyle/>
          <a:p>
            <a:r>
              <a:rPr lang="en-US" sz="1200" dirty="0" smtClean="0">
                <a:latin typeface="Calibri" panose="020F0502020204030204" pitchFamily="34" charset="0"/>
              </a:rPr>
              <a:t>Leveling castors</a:t>
            </a:r>
            <a:endParaRPr lang="en-US" sz="1200" dirty="0">
              <a:latin typeface="Calibri" panose="020F0502020204030204" pitchFamily="34" charset="0"/>
            </a:endParaRPr>
          </a:p>
        </p:txBody>
      </p:sp>
    </p:spTree>
    <p:extLst>
      <p:ext uri="{BB962C8B-B14F-4D97-AF65-F5344CB8AC3E}">
        <p14:creationId xmlns:p14="http://schemas.microsoft.com/office/powerpoint/2010/main" val="2803761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605790" indent="-514350">
              <a:buFont typeface="+mj-lt"/>
              <a:buAutoNum type="romanUcPeriod"/>
            </a:pPr>
            <a:r>
              <a:rPr lang="en-US" dirty="0" smtClean="0"/>
              <a:t>Overview &amp; Theory</a:t>
            </a:r>
            <a:endParaRPr lang="en-US" dirty="0" smtClean="0"/>
          </a:p>
          <a:p>
            <a:pPr marL="605790" indent="-514350">
              <a:buFont typeface="+mj-lt"/>
              <a:buAutoNum type="romanUcPeriod"/>
            </a:pPr>
            <a:r>
              <a:rPr lang="en-US" dirty="0" smtClean="0"/>
              <a:t>Applications &amp; Design Goals</a:t>
            </a:r>
            <a:endParaRPr lang="en-US" dirty="0" smtClean="0"/>
          </a:p>
          <a:p>
            <a:pPr marL="605790" indent="-514350">
              <a:buFont typeface="+mj-lt"/>
              <a:buAutoNum type="romanUcPeriod"/>
            </a:pPr>
            <a:r>
              <a:rPr lang="en-US" dirty="0" smtClean="0"/>
              <a:t>System Control</a:t>
            </a:r>
          </a:p>
          <a:p>
            <a:pPr marL="605790" indent="-514350">
              <a:buFont typeface="+mj-lt"/>
              <a:buAutoNum type="romanUcPeriod"/>
            </a:pPr>
            <a:r>
              <a:rPr lang="en-US" dirty="0" smtClean="0"/>
              <a:t>Signal Processing</a:t>
            </a:r>
          </a:p>
          <a:p>
            <a:pPr marL="605790" indent="-514350">
              <a:buFont typeface="+mj-lt"/>
              <a:buAutoNum type="romanUcPeriod"/>
            </a:pPr>
            <a:r>
              <a:rPr lang="en-US" dirty="0" smtClean="0"/>
              <a:t>Imaging Approaches</a:t>
            </a:r>
            <a:endParaRPr lang="en-US" dirty="0" smtClean="0"/>
          </a:p>
          <a:p>
            <a:pPr marL="605790" indent="-514350">
              <a:buFont typeface="+mj-lt"/>
              <a:buAutoNum type="romanUcPeriod"/>
            </a:pPr>
            <a:r>
              <a:rPr lang="en-US" dirty="0" smtClean="0"/>
              <a:t>Mechanical Design</a:t>
            </a:r>
          </a:p>
          <a:p>
            <a:pPr marL="605790" indent="-514350">
              <a:buFont typeface="+mj-lt"/>
              <a:buAutoNum type="romanUcPeriod"/>
            </a:pPr>
            <a:r>
              <a:rPr lang="en-US" dirty="0" smtClean="0"/>
              <a:t>Summary</a:t>
            </a:r>
            <a:endParaRPr lang="en-US" dirty="0"/>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dirty="0"/>
              <a:t>SAR Imager</a:t>
            </a:r>
            <a:endParaRPr lang="en-US" dirty="0"/>
          </a:p>
        </p:txBody>
      </p:sp>
      <p:sp>
        <p:nvSpPr>
          <p:cNvPr id="5" name="Slide Number Placeholder 4"/>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2</a:t>
            </a:fld>
            <a:endParaRPr lang="en-US" sz="1050" dirty="0">
              <a:solidFill>
                <a:schemeClr val="bg1"/>
              </a:solidFill>
              <a:latin typeface="Calibri" panose="020F0502020204030204" pitchFamily="34" charset="0"/>
            </a:endParaRPr>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smtClean="0"/>
              <a:t>Scott Nicewonger</a:t>
            </a:r>
            <a:endParaRPr lang="en-US" cap="none" dirty="0"/>
          </a:p>
        </p:txBody>
      </p:sp>
    </p:spTree>
    <p:extLst>
      <p:ext uri="{BB962C8B-B14F-4D97-AF65-F5344CB8AC3E}">
        <p14:creationId xmlns:p14="http://schemas.microsoft.com/office/powerpoint/2010/main" val="2109857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r>
              <a:rPr lang="en-US" dirty="0" smtClean="0"/>
              <a:t>Structure Force Analysis</a:t>
            </a:r>
            <a:endParaRPr lang="en-US" dirty="0"/>
          </a:p>
        </p:txBody>
      </p:sp>
      <p:sp>
        <p:nvSpPr>
          <p:cNvPr id="3" name="Content Placeholder 2"/>
          <p:cNvSpPr>
            <a:spLocks noGrp="1"/>
          </p:cNvSpPr>
          <p:nvPr>
            <p:ph type="body" idx="1"/>
          </p:nvPr>
        </p:nvSpPr>
        <p:spPr/>
        <p:txBody>
          <a:bodyPr/>
          <a:lstStyle/>
          <a:p>
            <a:pPr>
              <a:buFont typeface="Wingdings" panose="05000000000000000000" pitchFamily="2" charset="2"/>
              <a:buChar char="Ø"/>
            </a:pPr>
            <a:r>
              <a:rPr lang="en-US" dirty="0"/>
              <a:t> </a:t>
            </a:r>
            <a:r>
              <a:rPr lang="en-US" sz="1800" dirty="0" smtClean="0"/>
              <a:t>Performed a force analysis to check deflection and find improvements</a:t>
            </a:r>
          </a:p>
          <a:p>
            <a:pPr>
              <a:buFont typeface="Wingdings" panose="05000000000000000000" pitchFamily="2" charset="2"/>
              <a:buChar char="Ø"/>
            </a:pPr>
            <a:r>
              <a:rPr lang="en-US" sz="1800" dirty="0" smtClean="0"/>
              <a:t> Application of test force in center of beam with rigid endpoints</a:t>
            </a:r>
          </a:p>
          <a:p>
            <a:pPr>
              <a:buFont typeface="Wingdings" panose="05000000000000000000" pitchFamily="2" charset="2"/>
              <a:buChar char="Ø"/>
            </a:pPr>
            <a:r>
              <a:rPr lang="en-US" sz="1800" dirty="0" smtClean="0"/>
              <a:t> Force set to 20 </a:t>
            </a:r>
            <a:r>
              <a:rPr lang="en-US" sz="1800" dirty="0" err="1" smtClean="0"/>
              <a:t>lbs</a:t>
            </a:r>
            <a:r>
              <a:rPr lang="en-US" sz="1800" dirty="0" smtClean="0"/>
              <a:t> to account for the vertical beam and half of component box </a:t>
            </a:r>
          </a:p>
          <a:p>
            <a:pPr>
              <a:buFont typeface="Wingdings" panose="05000000000000000000" pitchFamily="2" charset="2"/>
              <a:buChar char="Ø"/>
            </a:pPr>
            <a:r>
              <a:rPr lang="en-US" sz="1800" dirty="0"/>
              <a:t> </a:t>
            </a:r>
            <a:r>
              <a:rPr lang="en-US" sz="1800" dirty="0" smtClean="0"/>
              <a:t>Length set to 62” </a:t>
            </a:r>
            <a:endParaRPr lang="en-US" sz="1800" dirty="0"/>
          </a:p>
        </p:txBody>
      </p:sp>
      <p:sp>
        <p:nvSpPr>
          <p:cNvPr id="11" name="Text Placeholder 10"/>
          <p:cNvSpPr>
            <a:spLocks noGrp="1"/>
          </p:cNvSpPr>
          <p:nvPr>
            <p:ph type="body" idx="2"/>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Original 1010</a:t>
            </a:r>
          </a:p>
          <a:p>
            <a:pPr lvl="1">
              <a:buFont typeface="Wingdings" panose="05000000000000000000" pitchFamily="2" charset="2"/>
              <a:buChar char="Ø"/>
            </a:pPr>
            <a:r>
              <a:rPr lang="en-US" dirty="0" smtClean="0"/>
              <a:t>Deflection of 0.0623(in)</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indent="0">
              <a:buNone/>
            </a:pPr>
            <a:endParaRPr lang="en-US" dirty="0"/>
          </a:p>
          <a:p>
            <a:pPr>
              <a:buFont typeface="Wingdings" panose="05000000000000000000" pitchFamily="2" charset="2"/>
              <a:buChar char="Ø"/>
            </a:pPr>
            <a:r>
              <a:rPr lang="en-US" dirty="0" smtClean="0"/>
              <a:t>New 1020</a:t>
            </a:r>
          </a:p>
          <a:p>
            <a:pPr lvl="1">
              <a:buFont typeface="Wingdings" panose="05000000000000000000" pitchFamily="2" charset="2"/>
              <a:buChar char="Ø"/>
            </a:pPr>
            <a:r>
              <a:rPr lang="en-US" dirty="0" smtClean="0"/>
              <a:t>Deflection 0.0098 (in)</a:t>
            </a:r>
          </a:p>
          <a:p>
            <a:pPr lvl="1">
              <a:buFont typeface="Wingdings" panose="05000000000000000000" pitchFamily="2" charset="2"/>
              <a:buChar char="Ø"/>
            </a:pPr>
            <a:r>
              <a:rPr lang="en-US" dirty="0" smtClean="0"/>
              <a:t>6X less deflection</a:t>
            </a:r>
          </a:p>
          <a:p>
            <a:pPr lvl="1">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dirty="0"/>
              <a:t>SAR Imager</a:t>
            </a:r>
            <a:endParaRPr lang="en-US" dirty="0"/>
          </a:p>
        </p:txBody>
      </p:sp>
      <p:sp>
        <p:nvSpPr>
          <p:cNvPr id="6" name="Slide Number Placeholder 5"/>
          <p:cNvSpPr>
            <a:spLocks noGrp="1"/>
          </p:cNvSpPr>
          <p:nvPr>
            <p:ph type="sldNum"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20</a:t>
            </a:fld>
            <a:endParaRPr lang="en-US" sz="1050" dirty="0">
              <a:solidFill>
                <a:schemeClr val="bg1"/>
              </a:solidFill>
              <a:latin typeface="Calibri" panose="020F0502020204030204" pitchFamily="34" charset="0"/>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097279" y="4248410"/>
            <a:ext cx="4152900" cy="2028825"/>
          </a:xfrm>
        </p:spPr>
      </p:pic>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p:cNvPicPr>
            <a:picLocks noChangeAspect="1"/>
          </p:cNvPicPr>
          <p:nvPr/>
        </p:nvPicPr>
        <p:blipFill>
          <a:blip r:embed="rId3"/>
          <a:stretch>
            <a:fillRect/>
          </a:stretch>
        </p:blipFill>
        <p:spPr>
          <a:xfrm>
            <a:off x="9782209" y="2321994"/>
            <a:ext cx="990004" cy="1084289"/>
          </a:xfrm>
          <a:prstGeom prst="rect">
            <a:avLst/>
          </a:prstGeom>
        </p:spPr>
      </p:pic>
      <p:pic>
        <p:nvPicPr>
          <p:cNvPr id="13" name="Picture 12"/>
          <p:cNvPicPr>
            <a:picLocks noChangeAspect="1"/>
          </p:cNvPicPr>
          <p:nvPr/>
        </p:nvPicPr>
        <p:blipFill>
          <a:blip r:embed="rId4"/>
          <a:stretch>
            <a:fillRect/>
          </a:stretch>
        </p:blipFill>
        <p:spPr>
          <a:xfrm>
            <a:off x="10007780" y="1627335"/>
            <a:ext cx="548688" cy="1024217"/>
          </a:xfrm>
          <a:prstGeom prst="rect">
            <a:avLst/>
          </a:prstGeom>
        </p:spPr>
      </p:pic>
      <p:pic>
        <p:nvPicPr>
          <p:cNvPr id="14" name="Picture 13"/>
          <p:cNvPicPr>
            <a:picLocks noChangeAspect="1"/>
          </p:cNvPicPr>
          <p:nvPr/>
        </p:nvPicPr>
        <p:blipFill>
          <a:blip r:embed="rId5"/>
          <a:stretch>
            <a:fillRect/>
          </a:stretch>
        </p:blipFill>
        <p:spPr>
          <a:xfrm>
            <a:off x="9782209" y="4576304"/>
            <a:ext cx="944962" cy="1700931"/>
          </a:xfrm>
          <a:prstGeom prst="rect">
            <a:avLst/>
          </a:prstGeom>
        </p:spPr>
      </p:pic>
      <p:pic>
        <p:nvPicPr>
          <p:cNvPr id="15" name="Picture 14"/>
          <p:cNvPicPr>
            <a:picLocks noChangeAspect="1"/>
          </p:cNvPicPr>
          <p:nvPr/>
        </p:nvPicPr>
        <p:blipFill>
          <a:blip r:embed="rId4"/>
          <a:stretch>
            <a:fillRect/>
          </a:stretch>
        </p:blipFill>
        <p:spPr>
          <a:xfrm>
            <a:off x="9980346" y="3857411"/>
            <a:ext cx="548688" cy="1024217"/>
          </a:xfrm>
          <a:prstGeom prst="rect">
            <a:avLst/>
          </a:prstGeom>
        </p:spPr>
      </p:pic>
      <p:sp>
        <p:nvSpPr>
          <p:cNvPr id="16" name="TextBox 15"/>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59547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Revision: V 4.1</a:t>
            </a:r>
            <a:endParaRPr lang="en-US" dirty="0"/>
          </a:p>
        </p:txBody>
      </p:sp>
      <p:sp>
        <p:nvSpPr>
          <p:cNvPr id="3" name="Content Placeholder 2"/>
          <p:cNvSpPr>
            <a:spLocks noGrp="1"/>
          </p:cNvSpPr>
          <p:nvPr>
            <p:ph sz="half" idx="1"/>
          </p:nvPr>
        </p:nvSpPr>
        <p:spPr>
          <a:xfrm>
            <a:off x="526473" y="1846264"/>
            <a:ext cx="4937760" cy="4389966"/>
          </a:xfrm>
        </p:spPr>
        <p:txBody>
          <a:bodyPr>
            <a:normAutofit/>
          </a:bodyPr>
          <a:lstStyle/>
          <a:p>
            <a:pPr>
              <a:buFont typeface="Wingdings" panose="05000000000000000000" pitchFamily="2" charset="2"/>
              <a:buChar char="Ø"/>
            </a:pPr>
            <a:r>
              <a:rPr lang="en-US" dirty="0" smtClean="0"/>
              <a:t>Addition to current structure</a:t>
            </a:r>
          </a:p>
          <a:p>
            <a:pPr>
              <a:buFont typeface="Wingdings" panose="05000000000000000000" pitchFamily="2" charset="2"/>
              <a:buChar char="Ø"/>
            </a:pPr>
            <a:r>
              <a:rPr lang="en-US" dirty="0" smtClean="0"/>
              <a:t>Switch to rubber 4” casters</a:t>
            </a:r>
          </a:p>
          <a:p>
            <a:pPr lvl="1">
              <a:buFont typeface="Wingdings" panose="05000000000000000000" pitchFamily="2" charset="2"/>
              <a:buChar char="Ø"/>
            </a:pPr>
            <a:r>
              <a:rPr lang="en-US" dirty="0" smtClean="0"/>
              <a:t>No leveling caster presents alignment dilemma</a:t>
            </a:r>
          </a:p>
          <a:p>
            <a:pPr lvl="1">
              <a:buFont typeface="Wingdings" panose="05000000000000000000" pitchFamily="2" charset="2"/>
              <a:buChar char="Ø"/>
            </a:pPr>
            <a:r>
              <a:rPr lang="en-US" dirty="0" smtClean="0"/>
              <a:t>Solved with foot floor lock (red) and adjustable vibration feet (yellow)</a:t>
            </a:r>
          </a:p>
          <a:p>
            <a:pPr>
              <a:buFont typeface="Wingdings" panose="05000000000000000000" pitchFamily="2" charset="2"/>
              <a:buChar char="Ø"/>
            </a:pPr>
            <a:r>
              <a:rPr lang="en-US" dirty="0" smtClean="0"/>
              <a:t>Additional gussets to stiffen the structure </a:t>
            </a:r>
          </a:p>
          <a:p>
            <a:pPr>
              <a:buFont typeface="Wingdings" panose="05000000000000000000" pitchFamily="2" charset="2"/>
              <a:buChar char="Ø"/>
            </a:pPr>
            <a:r>
              <a:rPr lang="en-US" dirty="0" smtClean="0"/>
              <a:t>Base pieces changed to 1020 </a:t>
            </a:r>
          </a:p>
          <a:p>
            <a:pPr>
              <a:buFont typeface="Wingdings" panose="05000000000000000000" pitchFamily="2" charset="2"/>
              <a:buChar char="Ø"/>
            </a:pPr>
            <a:r>
              <a:rPr lang="en-US" dirty="0"/>
              <a:t> </a:t>
            </a:r>
            <a:r>
              <a:rPr lang="en-US" dirty="0" smtClean="0"/>
              <a:t>1030 piece added to middle of base to unify base</a:t>
            </a:r>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3469" y="1846264"/>
            <a:ext cx="4138531" cy="4351858"/>
          </a:xfrm>
        </p:spPr>
      </p:pic>
      <p:sp>
        <p:nvSpPr>
          <p:cNvPr id="4" name="Footer Placeholder 3"/>
          <p:cNvSpPr>
            <a:spLocks noGrp="1"/>
          </p:cNvSpPr>
          <p:nvPr>
            <p:ph type="ftr" sz="quarter" idx="11"/>
          </p:nvPr>
        </p:nvSpPr>
        <p:spPr/>
        <p:txBody>
          <a:bodyPr/>
          <a:lstStyle/>
          <a:p>
            <a:r>
              <a:rPr lang="en-US" dirty="0"/>
              <a:t>SAR Imager</a:t>
            </a:r>
            <a:endParaRPr lang="en-US" dirty="0"/>
          </a:p>
        </p:txBody>
      </p:sp>
      <p:sp>
        <p:nvSpPr>
          <p:cNvPr id="6" name="Slide Number Placeholder 5"/>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21</a:t>
            </a:fld>
            <a:endParaRPr lang="en-US" sz="1050" dirty="0">
              <a:solidFill>
                <a:schemeClr val="bg1"/>
              </a:solidFill>
              <a:latin typeface="Calibri" panose="020F0502020204030204" pitchFamily="34" charset="0"/>
            </a:endParaRPr>
          </a:p>
        </p:txBody>
      </p:sp>
      <p:cxnSp>
        <p:nvCxnSpPr>
          <p:cNvPr id="9" name="Straight Arrow Connector 8"/>
          <p:cNvCxnSpPr/>
          <p:nvPr/>
        </p:nvCxnSpPr>
        <p:spPr>
          <a:xfrm flipH="1">
            <a:off x="10247282" y="3162300"/>
            <a:ext cx="908395" cy="214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652000" y="3162300"/>
            <a:ext cx="1503677" cy="59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852734" y="3162300"/>
            <a:ext cx="2235053" cy="787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995719" y="2914894"/>
            <a:ext cx="1168400" cy="276999"/>
          </a:xfrm>
          <a:prstGeom prst="rect">
            <a:avLst/>
          </a:prstGeom>
          <a:noFill/>
        </p:spPr>
        <p:txBody>
          <a:bodyPr wrap="square" rtlCol="0">
            <a:spAutoFit/>
          </a:bodyPr>
          <a:lstStyle/>
          <a:p>
            <a:r>
              <a:rPr lang="en-US" sz="1200" dirty="0" smtClean="0">
                <a:latin typeface="Calibri" panose="020F0502020204030204" pitchFamily="34" charset="0"/>
              </a:rPr>
              <a:t>Gussets</a:t>
            </a:r>
            <a:endParaRPr lang="en-US" sz="1200" dirty="0">
              <a:latin typeface="Calibri" panose="020F0502020204030204" pitchFamily="34" charset="0"/>
            </a:endParaRPr>
          </a:p>
        </p:txBody>
      </p:sp>
      <p:sp>
        <p:nvSpPr>
          <p:cNvPr id="23" name="Oval 22"/>
          <p:cNvSpPr/>
          <p:nvPr/>
        </p:nvSpPr>
        <p:spPr>
          <a:xfrm>
            <a:off x="9756058" y="5770420"/>
            <a:ext cx="360514" cy="390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5113142"/>
            <a:ext cx="360514" cy="390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125964" y="5113142"/>
            <a:ext cx="351197" cy="329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74467" y="4928787"/>
            <a:ext cx="383458" cy="3687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463652" y="5504058"/>
            <a:ext cx="383458" cy="3687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6083710" y="3759200"/>
            <a:ext cx="1563329" cy="142485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76335" y="3759200"/>
            <a:ext cx="2204884" cy="116958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88828" y="3343275"/>
            <a:ext cx="1120922" cy="461665"/>
          </a:xfrm>
          <a:prstGeom prst="rect">
            <a:avLst/>
          </a:prstGeom>
          <a:noFill/>
        </p:spPr>
        <p:txBody>
          <a:bodyPr wrap="square" rtlCol="0">
            <a:spAutoFit/>
          </a:bodyPr>
          <a:lstStyle/>
          <a:p>
            <a:r>
              <a:rPr lang="en-US" sz="1200" dirty="0" smtClean="0">
                <a:latin typeface="Calibri" panose="020F0502020204030204" pitchFamily="34" charset="0"/>
              </a:rPr>
              <a:t>Changed to 1020 series</a:t>
            </a:r>
            <a:endParaRPr lang="en-US" sz="1200" dirty="0">
              <a:latin typeface="Calibri" panose="020F0502020204030204" pitchFamily="34" charset="0"/>
            </a:endParaRPr>
          </a:p>
        </p:txBody>
      </p:sp>
      <p:cxnSp>
        <p:nvCxnSpPr>
          <p:cNvPr id="36" name="Straight Arrow Connector 35"/>
          <p:cNvCxnSpPr/>
          <p:nvPr/>
        </p:nvCxnSpPr>
        <p:spPr>
          <a:xfrm flipV="1">
            <a:off x="8276922" y="5308600"/>
            <a:ext cx="513117" cy="37981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54414" y="5688413"/>
            <a:ext cx="1060297" cy="276999"/>
          </a:xfrm>
          <a:prstGeom prst="rect">
            <a:avLst/>
          </a:prstGeom>
          <a:noFill/>
        </p:spPr>
        <p:txBody>
          <a:bodyPr wrap="square" rtlCol="0">
            <a:spAutoFit/>
          </a:bodyPr>
          <a:lstStyle/>
          <a:p>
            <a:r>
              <a:rPr lang="en-US" sz="1200" dirty="0" smtClean="0">
                <a:latin typeface="Calibri" panose="020F0502020204030204" pitchFamily="34" charset="0"/>
              </a:rPr>
              <a:t>1030 series</a:t>
            </a:r>
            <a:endParaRPr lang="en-US" sz="1200" dirty="0">
              <a:latin typeface="Calibri" panose="020F0502020204030204" pitchFamily="34" charset="0"/>
            </a:endParaRPr>
          </a:p>
        </p:txBody>
      </p:sp>
      <p:sp>
        <p:nvSpPr>
          <p:cNvPr id="40" name="TextBox 39"/>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10605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Holders</a:t>
            </a:r>
            <a:endParaRPr lang="en-US" dirty="0"/>
          </a:p>
        </p:txBody>
      </p:sp>
      <p:sp>
        <p:nvSpPr>
          <p:cNvPr id="3" name="Text Placeholder 2"/>
          <p:cNvSpPr>
            <a:spLocks noGrp="1"/>
          </p:cNvSpPr>
          <p:nvPr>
            <p:ph type="body" idx="1"/>
          </p:nvPr>
        </p:nvSpPr>
        <p:spPr/>
        <p:txBody>
          <a:bodyPr/>
          <a:lstStyle/>
          <a:p>
            <a:pPr>
              <a:buFont typeface="Wingdings" panose="05000000000000000000" pitchFamily="2" charset="2"/>
              <a:buChar char="Ø"/>
            </a:pPr>
            <a:endParaRPr lang="en-US" dirty="0"/>
          </a:p>
        </p:txBody>
      </p:sp>
      <p:sp>
        <p:nvSpPr>
          <p:cNvPr id="4" name="Text Placeholder 3"/>
          <p:cNvSpPr>
            <a:spLocks noGrp="1"/>
          </p:cNvSpPr>
          <p:nvPr>
            <p:ph type="body" idx="2"/>
          </p:nvPr>
        </p:nvSpPr>
        <p:spPr>
          <a:xfrm>
            <a:off x="6217917" y="1872870"/>
            <a:ext cx="4937760" cy="4023360"/>
          </a:xfrm>
        </p:spPr>
        <p:txBody>
          <a:bodyPr/>
          <a:lstStyle/>
          <a:p>
            <a:pPr>
              <a:buFont typeface="Wingdings" panose="05000000000000000000" pitchFamily="2" charset="2"/>
              <a:buChar char="Ø"/>
            </a:pPr>
            <a:r>
              <a:rPr lang="en-US" dirty="0" smtClean="0"/>
              <a:t>Status: Complete</a:t>
            </a:r>
          </a:p>
          <a:p>
            <a:pPr lvl="1">
              <a:buFont typeface="Wingdings" panose="05000000000000000000" pitchFamily="2" charset="2"/>
              <a:buChar char="Ø"/>
            </a:pPr>
            <a:r>
              <a:rPr lang="en-US" dirty="0" smtClean="0"/>
              <a:t>Optimized fastening method with thumb screws</a:t>
            </a:r>
          </a:p>
          <a:p>
            <a:pPr lvl="1">
              <a:buFont typeface="Wingdings" panose="05000000000000000000" pitchFamily="2" charset="2"/>
              <a:buChar char="Ø"/>
            </a:pPr>
            <a:r>
              <a:rPr lang="en-US" dirty="0" smtClean="0"/>
              <a:t>Additional tolerance added for star washer</a:t>
            </a:r>
          </a:p>
          <a:p>
            <a:pPr>
              <a:buFont typeface="Wingdings" panose="05000000000000000000" pitchFamily="2" charset="2"/>
              <a:buChar char="Ø"/>
            </a:pPr>
            <a:r>
              <a:rPr lang="en-US" dirty="0" smtClean="0"/>
              <a:t>Weight: 1.5lb</a:t>
            </a:r>
          </a:p>
          <a:p>
            <a:pPr>
              <a:buFont typeface="Wingdings" panose="05000000000000000000" pitchFamily="2" charset="2"/>
              <a:buChar char="Ø"/>
            </a:pPr>
            <a:r>
              <a:rPr lang="en-US" dirty="0" smtClean="0"/>
              <a:t>Cost: $15 per horn holder</a:t>
            </a:r>
          </a:p>
          <a:p>
            <a:pPr marL="669798" lvl="1" indent="-285750">
              <a:buFont typeface="Wingdings" panose="05000000000000000000" pitchFamily="2" charset="2"/>
              <a:buChar char="Ø"/>
            </a:pPr>
            <a:endParaRPr lang="en-US" dirty="0" smtClean="0"/>
          </a:p>
          <a:p>
            <a:pPr marL="669798" lvl="1" indent="-285750">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marL="669798" lvl="1" indent="-285750">
              <a:buFont typeface="Wingdings" panose="05000000000000000000" pitchFamily="2" charset="2"/>
              <a:buChar char="Ø"/>
            </a:pP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22</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dirty="0"/>
              <a:t>SAR Imager</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79" y="1810603"/>
            <a:ext cx="4914650" cy="4387408"/>
          </a:xfrm>
          <a:prstGeom prst="rect">
            <a:avLst/>
          </a:prstGeom>
        </p:spPr>
      </p:pic>
      <p:cxnSp>
        <p:nvCxnSpPr>
          <p:cNvPr id="10" name="Straight Connector 9"/>
          <p:cNvCxnSpPr/>
          <p:nvPr/>
        </p:nvCxnSpPr>
        <p:spPr>
          <a:xfrm>
            <a:off x="5638078" y="2361839"/>
            <a:ext cx="290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0677" y="4454991"/>
            <a:ext cx="12437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28432" y="2361839"/>
            <a:ext cx="26002" cy="2093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55956" y="3285305"/>
            <a:ext cx="744952" cy="246221"/>
          </a:xfrm>
          <a:prstGeom prst="rect">
            <a:avLst/>
          </a:prstGeom>
          <a:noFill/>
        </p:spPr>
        <p:txBody>
          <a:bodyPr wrap="square" rtlCol="0">
            <a:spAutoFit/>
          </a:bodyPr>
          <a:lstStyle/>
          <a:p>
            <a:r>
              <a:rPr lang="en-US" sz="1000" dirty="0" smtClean="0">
                <a:latin typeface="Calibri" panose="020F0502020204030204" pitchFamily="34" charset="0"/>
                <a:cs typeface="BrowalliaUPC" panose="020B0604020202020204" pitchFamily="34" charset="-34"/>
              </a:rPr>
              <a:t>4.64”</a:t>
            </a:r>
            <a:endParaRPr lang="en-US" sz="1000" dirty="0">
              <a:latin typeface="Calibri" panose="020F0502020204030204" pitchFamily="34" charset="0"/>
              <a:cs typeface="BrowalliaUPC" panose="020B0604020202020204" pitchFamily="34" charset="-34"/>
            </a:endParaRPr>
          </a:p>
        </p:txBody>
      </p:sp>
      <p:cxnSp>
        <p:nvCxnSpPr>
          <p:cNvPr id="20" name="Straight Connector 19"/>
          <p:cNvCxnSpPr/>
          <p:nvPr/>
        </p:nvCxnSpPr>
        <p:spPr>
          <a:xfrm flipV="1">
            <a:off x="5642195" y="2336550"/>
            <a:ext cx="140046" cy="26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95719" y="1958584"/>
            <a:ext cx="278793" cy="39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74512" y="1944133"/>
            <a:ext cx="207729" cy="386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01381" y="1967617"/>
            <a:ext cx="309855" cy="461665"/>
          </a:xfrm>
          <a:prstGeom prst="rect">
            <a:avLst/>
          </a:prstGeom>
          <a:noFill/>
        </p:spPr>
        <p:txBody>
          <a:bodyPr wrap="square" rtlCol="0">
            <a:spAutoFit/>
          </a:bodyPr>
          <a:lstStyle/>
          <a:p>
            <a:r>
              <a:rPr lang="en-US" sz="1000" dirty="0" smtClean="0">
                <a:latin typeface="Calibri" panose="020F0502020204030204" pitchFamily="34" charset="0"/>
              </a:rPr>
              <a:t>1”</a:t>
            </a:r>
          </a:p>
          <a:p>
            <a:endParaRPr lang="en-US" dirty="0"/>
          </a:p>
        </p:txBody>
      </p:sp>
      <p:cxnSp>
        <p:nvCxnSpPr>
          <p:cNvPr id="30" name="Straight Connector 29"/>
          <p:cNvCxnSpPr/>
          <p:nvPr/>
        </p:nvCxnSpPr>
        <p:spPr>
          <a:xfrm flipH="1" flipV="1">
            <a:off x="5178711" y="1845733"/>
            <a:ext cx="117008" cy="152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521506" y="1921885"/>
            <a:ext cx="329358" cy="383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545937" y="1845733"/>
            <a:ext cx="1624107" cy="76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29657" y="1821022"/>
            <a:ext cx="430781" cy="246221"/>
          </a:xfrm>
          <a:prstGeom prst="rect">
            <a:avLst/>
          </a:prstGeom>
          <a:noFill/>
        </p:spPr>
        <p:txBody>
          <a:bodyPr wrap="square" rtlCol="0">
            <a:spAutoFit/>
          </a:bodyPr>
          <a:lstStyle/>
          <a:p>
            <a:r>
              <a:rPr lang="en-US" sz="1000" dirty="0" smtClean="0">
                <a:latin typeface="Calibri" panose="020F0502020204030204" pitchFamily="34" charset="0"/>
              </a:rPr>
              <a:t>2.5”</a:t>
            </a:r>
          </a:p>
        </p:txBody>
      </p:sp>
      <p:sp>
        <p:nvSpPr>
          <p:cNvPr id="23" name="TextBox 22"/>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00901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83980" y="881217"/>
            <a:ext cx="10058398" cy="700127"/>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Component </a:t>
            </a:r>
            <a:r>
              <a:rPr lang="en-US" dirty="0" smtClean="0"/>
              <a:t>Housing</a:t>
            </a:r>
            <a:endParaRPr lang="en-US" sz="4800" b="0" i="0" u="none" strike="noStrike" cap="none" dirty="0">
              <a:solidFill>
                <a:srgbClr val="3F3F3F"/>
              </a:solidFill>
              <a:latin typeface="Calibri"/>
              <a:ea typeface="Calibri"/>
              <a:cs typeface="Calibri"/>
              <a:sym typeface="Calibri"/>
            </a:endParaRPr>
          </a:p>
        </p:txBody>
      </p:sp>
      <p:sp>
        <p:nvSpPr>
          <p:cNvPr id="73" name="Shape 73"/>
          <p:cNvSpPr/>
          <p:nvPr/>
        </p:nvSpPr>
        <p:spPr>
          <a:xfrm>
            <a:off x="5978819" y="3275111"/>
            <a:ext cx="284051"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400" kern="0" dirty="0">
                <a:solidFill>
                  <a:srgbClr val="000000"/>
                </a:solidFill>
                <a:ea typeface="Arial"/>
                <a:cs typeface="Arial"/>
                <a:sym typeface="Arial"/>
                <a:rtl val="0"/>
              </a:rPr>
              <a:t>  </a:t>
            </a:r>
          </a:p>
        </p:txBody>
      </p:sp>
      <p:sp>
        <p:nvSpPr>
          <p:cNvPr id="74" name="Shape 74"/>
          <p:cNvSpPr/>
          <p:nvPr/>
        </p:nvSpPr>
        <p:spPr>
          <a:xfrm>
            <a:off x="5978819" y="3275111"/>
            <a:ext cx="234360"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400" kern="0" dirty="0">
                <a:solidFill>
                  <a:srgbClr val="000000"/>
                </a:solidFill>
                <a:ea typeface="Arial"/>
                <a:cs typeface="Arial"/>
                <a:sym typeface="Arial"/>
                <a:rtl val="0"/>
              </a:rPr>
              <a:t> </a:t>
            </a:r>
          </a:p>
        </p:txBody>
      </p:sp>
      <p:sp>
        <p:nvSpPr>
          <p:cNvPr id="78" name="Shape 78"/>
          <p:cNvSpPr txBox="1">
            <a:spLocks noGrp="1"/>
          </p:cNvSpPr>
          <p:nvPr>
            <p:ph type="ftr" idx="11"/>
          </p:nvPr>
        </p:nvSpPr>
        <p:spPr>
          <a:xfrm>
            <a:off x="3686185" y="6459785"/>
            <a:ext cx="4822799" cy="365099"/>
          </a:xfrm>
          <a:prstGeom prst="rect">
            <a:avLst/>
          </a:prstGeom>
          <a:noFill/>
          <a:ln>
            <a:noFill/>
          </a:ln>
        </p:spPr>
        <p:txBody>
          <a:bodyPr lIns="91425" tIns="45700" rIns="91425" bIns="45700" anchor="ctr" anchorCtr="0">
            <a:noAutofit/>
          </a:bodyPr>
          <a:lstStyle/>
          <a:p>
            <a:r>
              <a:rPr lang="en-US" dirty="0"/>
              <a:t>SAR Imager</a:t>
            </a:r>
            <a:endParaRPr lang="en-US" dirty="0"/>
          </a:p>
        </p:txBody>
      </p:sp>
      <p:sp>
        <p:nvSpPr>
          <p:cNvPr id="12" name="Content Placeholder 2"/>
          <p:cNvSpPr txBox="1">
            <a:spLocks/>
          </p:cNvSpPr>
          <p:nvPr/>
        </p:nvSpPr>
        <p:spPr>
          <a:xfrm>
            <a:off x="7324834" y="1911022"/>
            <a:ext cx="3657600" cy="4724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Assembled</a:t>
            </a:r>
          </a:p>
          <a:p>
            <a:pPr lvl="1">
              <a:buClr>
                <a:srgbClr val="1CADE4"/>
              </a:buClr>
              <a:buFont typeface="Wingdings" panose="05000000000000000000" pitchFamily="2" charset="2"/>
              <a:buChar char="Ø"/>
            </a:pPr>
            <a:r>
              <a:rPr lang="en-US" kern="0" dirty="0" smtClean="0">
                <a:rtl val="0"/>
              </a:rPr>
              <a:t>Water jetted</a:t>
            </a:r>
          </a:p>
          <a:p>
            <a:pPr lvl="1">
              <a:buClr>
                <a:srgbClr val="1CADE4"/>
              </a:buClr>
              <a:buFont typeface="Wingdings" panose="05000000000000000000" pitchFamily="2" charset="2"/>
              <a:buChar char="Ø"/>
            </a:pPr>
            <a:r>
              <a:rPr lang="en-US" kern="0" dirty="0" smtClean="0">
                <a:rtl val="0"/>
              </a:rPr>
              <a:t>Welded</a:t>
            </a:r>
          </a:p>
          <a:p>
            <a:pPr lvl="1">
              <a:buClr>
                <a:srgbClr val="1CADE4"/>
              </a:buClr>
              <a:buFont typeface="Wingdings" panose="05000000000000000000" pitchFamily="2" charset="2"/>
              <a:buChar char="Ø"/>
            </a:pPr>
            <a:r>
              <a:rPr lang="en-US" kern="0" dirty="0" smtClean="0">
                <a:rtl val="0"/>
              </a:rPr>
              <a:t>Powder Coated</a:t>
            </a:r>
          </a:p>
          <a:p>
            <a:pPr>
              <a:buClr>
                <a:srgbClr val="1CADE4"/>
              </a:buClr>
              <a:buFont typeface="Wingdings" panose="05000000000000000000" pitchFamily="2" charset="2"/>
              <a:buChar char="Ø"/>
            </a:pPr>
            <a:r>
              <a:rPr lang="en-US" kern="0" dirty="0" smtClean="0">
                <a:rtl val="0"/>
              </a:rPr>
              <a:t>Machine Shop Error</a:t>
            </a:r>
          </a:p>
          <a:p>
            <a:pPr lvl="1">
              <a:buClr>
                <a:srgbClr val="1CADE4"/>
              </a:buClr>
              <a:buFont typeface="Wingdings" panose="05000000000000000000" pitchFamily="2" charset="2"/>
              <a:buChar char="Ø"/>
            </a:pPr>
            <a:r>
              <a:rPr lang="en-US" kern="0" dirty="0" smtClean="0">
                <a:rtl val="0"/>
              </a:rPr>
              <a:t>Redesign component layout</a:t>
            </a:r>
            <a:endParaRPr lang="en-US" kern="0" dirty="0">
              <a:rtl val="0"/>
            </a:endParaRPr>
          </a:p>
          <a:p>
            <a:pPr>
              <a:buClr>
                <a:srgbClr val="1CADE4"/>
              </a:buClr>
              <a:buFont typeface="Wingdings" panose="05000000000000000000" pitchFamily="2" charset="2"/>
              <a:buChar char="Ø"/>
            </a:pPr>
            <a:r>
              <a:rPr lang="en-US" kern="0" dirty="0" smtClean="0">
                <a:rtl val="0"/>
              </a:rPr>
              <a:t>Install</a:t>
            </a:r>
            <a:r>
              <a:rPr lang="en-US" kern="0" dirty="0" smtClean="0">
                <a:rtl val="0"/>
              </a:rPr>
              <a:t>: Securable Latches</a:t>
            </a:r>
          </a:p>
          <a:p>
            <a:pPr>
              <a:buClr>
                <a:srgbClr val="1CADE4"/>
              </a:buClr>
              <a:buFont typeface="Wingdings" panose="05000000000000000000" pitchFamily="2" charset="2"/>
              <a:buChar char="Ø"/>
            </a:pPr>
            <a:r>
              <a:rPr lang="en-US" kern="0" dirty="0">
                <a:rtl val="0"/>
              </a:rPr>
              <a:t>Weight: 12.9 </a:t>
            </a:r>
            <a:r>
              <a:rPr lang="en-US" kern="0" dirty="0" err="1" smtClean="0">
                <a:rtl val="0"/>
              </a:rPr>
              <a:t>lbs</a:t>
            </a:r>
            <a:r>
              <a:rPr lang="en-US" kern="0" dirty="0" smtClean="0">
                <a:rtl val="0"/>
              </a:rPr>
              <a:t> w/o components </a:t>
            </a:r>
            <a:endParaRPr lang="en-US" kern="0" dirty="0" smtClean="0">
              <a:rtl val="0"/>
            </a:endParaRPr>
          </a:p>
          <a:p>
            <a:pPr lvl="1" indent="0">
              <a:buClr>
                <a:srgbClr val="1CADE4"/>
              </a:buClr>
              <a:buNone/>
            </a:pPr>
            <a:endParaRPr lang="en-US" kern="0" dirty="0">
              <a:rtl val="0"/>
            </a:endParaRPr>
          </a:p>
          <a:p>
            <a:pPr>
              <a:buClr>
                <a:srgbClr val="1CADE4"/>
              </a:buClr>
            </a:pPr>
            <a:endParaRPr lang="en-US" kern="0" dirty="0" smtClean="0">
              <a:rtl val="0"/>
            </a:endParaRPr>
          </a:p>
          <a:p>
            <a:pPr>
              <a:buClr>
                <a:srgbClr val="1CADE4"/>
              </a:buClr>
            </a:pPr>
            <a:endParaRPr lang="en-US" kern="0" dirty="0" smtClean="0">
              <a:rtl val="0"/>
            </a:endParaRPr>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23</a:t>
            </a:fld>
            <a:endParaRPr lang="en-US" sz="1050">
              <a:solidFill>
                <a:srgbClr val="FFFFFF"/>
              </a:solidFill>
              <a:latin typeface="Calibri"/>
              <a:ea typeface="Calibri"/>
              <a:cs typeface="Calibri"/>
              <a:sym typeface="Calibri"/>
            </a:endParaRPr>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6" t="22887" r="5756" b="18126"/>
          <a:stretch/>
        </p:blipFill>
        <p:spPr bwMode="auto">
          <a:xfrm>
            <a:off x="1498630" y="1817765"/>
            <a:ext cx="5272838" cy="257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26" b="61328" l="0" r="100000">
                        <a14:foregroundMark x1="15723" y1="44792" x2="15723" y2="44792"/>
                        <a14:foregroundMark x1="16309" y1="43099" x2="16309" y2="43099"/>
                        <a14:foregroundMark x1="24902" y1="42578" x2="24902" y2="42578"/>
                        <a14:foregroundMark x1="28711" y1="42839" x2="28711" y2="42839"/>
                        <a14:foregroundMark x1="27441" y1="47656" x2="27441" y2="47656"/>
                        <a14:foregroundMark x1="26367" y1="40495" x2="26367" y2="40495"/>
                        <a14:foregroundMark x1="49805" y1="43620" x2="49805" y2="43620"/>
                        <a14:foregroundMark x1="51465" y1="43620" x2="51465" y2="43620"/>
                        <a14:foregroundMark x1="50879" y1="45703" x2="50879" y2="45703"/>
                        <a14:foregroundMark x1="72363" y1="43620" x2="72363" y2="43620"/>
                        <a14:foregroundMark x1="80469" y1="44271" x2="80469" y2="44271"/>
                        <a14:foregroundMark x1="78516" y1="42578" x2="78516" y2="42578"/>
                      </a14:backgroundRemoval>
                    </a14:imgEffect>
                  </a14:imgLayer>
                </a14:imgProps>
              </a:ext>
              <a:ext uri="{28A0092B-C50C-407E-A947-70E740481C1C}">
                <a14:useLocalDpi xmlns:a14="http://schemas.microsoft.com/office/drawing/2010/main" val="0"/>
              </a:ext>
            </a:extLst>
          </a:blip>
          <a:srcRect t="10394" b="37740"/>
          <a:stretch/>
        </p:blipFill>
        <p:spPr bwMode="auto">
          <a:xfrm>
            <a:off x="1719810" y="4462452"/>
            <a:ext cx="4830477" cy="18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72101283"/>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072332" y="211015"/>
            <a:ext cx="10058398" cy="1450755"/>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dirty="0" smtClean="0"/>
              <a:t>Installation – Electrical Components</a:t>
            </a:r>
            <a:endParaRPr lang="en-US" sz="4800" b="0" i="0" u="none" strike="noStrike" cap="none" dirty="0">
              <a:solidFill>
                <a:srgbClr val="3F3F3F"/>
              </a:solidFill>
              <a:latin typeface="Calibri"/>
              <a:ea typeface="Calibri"/>
              <a:cs typeface="Calibri"/>
              <a:sym typeface="Calibri"/>
            </a:endParaRPr>
          </a:p>
        </p:txBody>
      </p:sp>
      <p:sp>
        <p:nvSpPr>
          <p:cNvPr id="84" name="Shape 8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r>
              <a:rPr lang="en-US" dirty="0"/>
              <a:t>SAR Imager</a:t>
            </a:r>
            <a:endParaRPr lang="en-US" dirty="0"/>
          </a:p>
        </p:txBody>
      </p:sp>
      <p:sp>
        <p:nvSpPr>
          <p:cNvPr id="85" name="Shape 8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24</a:t>
            </a:fld>
            <a:endParaRPr lang="en-US" sz="1050" dirty="0">
              <a:solidFill>
                <a:srgbClr val="FFFFFF"/>
              </a:solidFill>
              <a:latin typeface="Calibri"/>
              <a:ea typeface="Calibri"/>
              <a:cs typeface="Calibri"/>
              <a:sym typeface="Calibri"/>
            </a:endParaRPr>
          </a:p>
        </p:txBody>
      </p:sp>
      <p:sp>
        <p:nvSpPr>
          <p:cNvPr id="6" name="Content Placeholder 2"/>
          <p:cNvSpPr txBox="1">
            <a:spLocks/>
          </p:cNvSpPr>
          <p:nvPr/>
        </p:nvSpPr>
        <p:spPr>
          <a:xfrm>
            <a:off x="7859680" y="2206329"/>
            <a:ext cx="4332320" cy="4724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sz="2800" kern="0" dirty="0" smtClean="0">
                <a:rtl val="0"/>
              </a:rPr>
              <a:t>Drop-in tray</a:t>
            </a:r>
          </a:p>
          <a:p>
            <a:pPr lvl="1">
              <a:buClr>
                <a:srgbClr val="1CADE4"/>
              </a:buClr>
              <a:buFont typeface="Wingdings" panose="05000000000000000000" pitchFamily="2" charset="2"/>
              <a:buChar char="Ø"/>
            </a:pPr>
            <a:r>
              <a:rPr lang="en-US" sz="2400" kern="0" dirty="0">
                <a:rtl val="0"/>
              </a:rPr>
              <a:t> </a:t>
            </a:r>
            <a:r>
              <a:rPr lang="en-US" sz="2400" kern="0" dirty="0" smtClean="0">
                <a:rtl val="0"/>
              </a:rPr>
              <a:t>Removable</a:t>
            </a:r>
          </a:p>
          <a:p>
            <a:pPr lvl="1">
              <a:buClr>
                <a:srgbClr val="1CADE4"/>
              </a:buClr>
              <a:buFont typeface="Wingdings" panose="05000000000000000000" pitchFamily="2" charset="2"/>
              <a:buChar char="Ø"/>
            </a:pPr>
            <a:r>
              <a:rPr lang="en-US" sz="2400" kern="0" dirty="0" smtClean="0">
                <a:rtl val="0"/>
              </a:rPr>
              <a:t> </a:t>
            </a:r>
            <a:r>
              <a:rPr lang="en-US" sz="2400" kern="0" dirty="0" smtClean="0">
                <a:rtl val="0"/>
              </a:rPr>
              <a:t>Modular</a:t>
            </a:r>
          </a:p>
          <a:p>
            <a:pPr lvl="1">
              <a:buClr>
                <a:srgbClr val="1CADE4"/>
              </a:buClr>
              <a:buFont typeface="Wingdings" panose="05000000000000000000" pitchFamily="2" charset="2"/>
              <a:buChar char="Ø"/>
            </a:pPr>
            <a:r>
              <a:rPr lang="en-US" sz="2400" kern="0" dirty="0" smtClean="0">
                <a:rtl val="0"/>
              </a:rPr>
              <a:t> Vibration-dampening standoffs </a:t>
            </a:r>
            <a:endParaRPr lang="en-US" sz="2400" kern="0" dirty="0">
              <a:rtl val="0"/>
            </a:endParaRPr>
          </a:p>
          <a:p>
            <a:pPr indent="0">
              <a:buClr>
                <a:srgbClr val="1CADE4"/>
              </a:buClr>
              <a:buNone/>
            </a:pPr>
            <a:endParaRPr lang="en-US" kern="0" dirty="0" smtClean="0">
              <a:rtl val="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467" t="1441" r="21740"/>
          <a:stretch/>
        </p:blipFill>
        <p:spPr bwMode="auto">
          <a:xfrm rot="16200000">
            <a:off x="2289596" y="584103"/>
            <a:ext cx="3513349" cy="701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08556054"/>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097279" y="202197"/>
            <a:ext cx="10058398" cy="1450755"/>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Thermal </a:t>
            </a:r>
            <a:r>
              <a:rPr lang="en-US" sz="4800" b="0" i="0" u="none" strike="noStrike" cap="none" dirty="0" smtClean="0">
                <a:solidFill>
                  <a:srgbClr val="3F3F3F"/>
                </a:solidFill>
                <a:latin typeface="Calibri"/>
                <a:ea typeface="Calibri"/>
                <a:cs typeface="Calibri"/>
                <a:sym typeface="Calibri"/>
              </a:rPr>
              <a:t>Analysis</a:t>
            </a:r>
            <a:endParaRPr lang="en-US" sz="4800" b="0" i="0" u="none" strike="noStrike" cap="none" dirty="0">
              <a:solidFill>
                <a:srgbClr val="3F3F3F"/>
              </a:solidFill>
              <a:latin typeface="Calibri"/>
              <a:ea typeface="Calibri"/>
              <a:cs typeface="Calibri"/>
              <a:sym typeface="Calibri"/>
            </a:endParaRPr>
          </a:p>
        </p:txBody>
      </p:sp>
      <p:sp>
        <p:nvSpPr>
          <p:cNvPr id="95" name="Shape 9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r>
              <a:rPr lang="en-US" dirty="0"/>
              <a:t>SAR Imager</a:t>
            </a:r>
            <a:endParaRPr lang="en-US" dirty="0"/>
          </a:p>
        </p:txBody>
      </p:sp>
      <p:sp>
        <p:nvSpPr>
          <p:cNvPr id="96" name="Shape 96"/>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25</a:t>
            </a:fld>
            <a:endParaRPr lang="en-US" sz="1050" dirty="0">
              <a:solidFill>
                <a:srgbClr val="FFFFFF"/>
              </a:solidFill>
              <a:latin typeface="Calibri"/>
              <a:ea typeface="Calibri"/>
              <a:cs typeface="Calibri"/>
              <a:sym typeface="Calibri"/>
            </a:endParaRPr>
          </a:p>
        </p:txBody>
      </p:sp>
      <p:sp>
        <p:nvSpPr>
          <p:cNvPr id="18" name="Content Placeholder 2"/>
          <p:cNvSpPr txBox="1">
            <a:spLocks/>
          </p:cNvSpPr>
          <p:nvPr/>
        </p:nvSpPr>
        <p:spPr>
          <a:xfrm>
            <a:off x="7666388" y="2164171"/>
            <a:ext cx="3720885" cy="429561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Previous temperature rise: </a:t>
            </a:r>
            <a:r>
              <a:rPr lang="en-US" kern="0" dirty="0" smtClean="0">
                <a:solidFill>
                  <a:srgbClr val="7030A0"/>
                </a:solidFill>
                <a:rtl val="0"/>
              </a:rPr>
              <a:t>16.65° C </a:t>
            </a:r>
            <a:r>
              <a:rPr lang="en-US" kern="0" dirty="0" smtClean="0">
                <a:rtl val="0"/>
              </a:rPr>
              <a:t>(before paint)</a:t>
            </a:r>
          </a:p>
          <a:p>
            <a:pPr>
              <a:buClr>
                <a:srgbClr val="1CADE4"/>
              </a:buClr>
              <a:buFont typeface="Wingdings" panose="05000000000000000000" pitchFamily="2" charset="2"/>
              <a:buChar char="Ø"/>
            </a:pPr>
            <a:r>
              <a:rPr lang="en-US" kern="0" dirty="0" smtClean="0">
                <a:rtl val="0"/>
              </a:rPr>
              <a:t>Current temperature rise:  </a:t>
            </a:r>
            <a:r>
              <a:rPr lang="en-US" kern="0" dirty="0" smtClean="0">
                <a:solidFill>
                  <a:srgbClr val="FF0000"/>
                </a:solidFill>
                <a:rtl val="0"/>
              </a:rPr>
              <a:t>9.5° C </a:t>
            </a:r>
            <a:r>
              <a:rPr lang="en-US" kern="0" dirty="0" smtClean="0">
                <a:rtl val="0"/>
              </a:rPr>
              <a:t>(after </a:t>
            </a:r>
            <a:r>
              <a:rPr lang="en-US" kern="0" dirty="0">
                <a:rtl val="0"/>
              </a:rPr>
              <a:t>paint</a:t>
            </a:r>
            <a:r>
              <a:rPr lang="en-US" kern="0" dirty="0" smtClean="0">
                <a:rtl val="0"/>
              </a:rPr>
              <a:t>)</a:t>
            </a:r>
          </a:p>
          <a:p>
            <a:pPr lvl="1">
              <a:buClr>
                <a:srgbClr val="1CADE4"/>
              </a:buClr>
              <a:buFont typeface="Wingdings" panose="05000000000000000000" pitchFamily="2" charset="2"/>
              <a:buChar char="Ø"/>
            </a:pPr>
            <a:r>
              <a:rPr lang="en-US" kern="0" dirty="0" smtClean="0">
                <a:rtl val="0"/>
              </a:rPr>
              <a:t> Radiant heat transfer efficiency</a:t>
            </a:r>
          </a:p>
          <a:p>
            <a:pPr>
              <a:buClr>
                <a:srgbClr val="1CADE4"/>
              </a:buClr>
              <a:buFont typeface="Wingdings" panose="05000000000000000000" pitchFamily="2" charset="2"/>
              <a:buChar char="Ø"/>
            </a:pPr>
            <a:r>
              <a:rPr lang="en-US" kern="0" dirty="0" smtClean="0">
                <a:rtl val="0"/>
              </a:rPr>
              <a:t>42% Enclosure temperature decrease</a:t>
            </a:r>
          </a:p>
          <a:p>
            <a:pPr>
              <a:buClr>
                <a:srgbClr val="1CADE4"/>
              </a:buClr>
              <a:buFont typeface="Wingdings" panose="05000000000000000000" pitchFamily="2" charset="2"/>
              <a:buChar char="Ø"/>
            </a:pPr>
            <a:r>
              <a:rPr lang="en-US" kern="0" dirty="0">
                <a:rtl val="0"/>
              </a:rPr>
              <a:t>Highest enclosure temperature: 30.5° C</a:t>
            </a:r>
          </a:p>
          <a:p>
            <a:pPr>
              <a:buClr>
                <a:srgbClr val="1CADE4"/>
              </a:buClr>
              <a:buFont typeface="Wingdings" panose="05000000000000000000" pitchFamily="2" charset="2"/>
              <a:buChar char="Ø"/>
            </a:pPr>
            <a:r>
              <a:rPr lang="en-US" kern="0" dirty="0" smtClean="0">
                <a:rtl val="0"/>
              </a:rPr>
              <a:t>Component maximum operating temperature: 50° C</a:t>
            </a:r>
            <a:endParaRPr lang="en-US" kern="0" dirty="0">
              <a:rtl val="0"/>
            </a:endParaRPr>
          </a:p>
          <a:p>
            <a:pPr>
              <a:buClr>
                <a:srgbClr val="1CADE4"/>
              </a:buClr>
              <a:buFont typeface="Wingdings" panose="05000000000000000000" pitchFamily="2" charset="2"/>
              <a:buChar char="Ø"/>
            </a:pPr>
            <a:endParaRPr lang="en-US" kern="0" dirty="0">
              <a:rtl val="0"/>
            </a:endParaRPr>
          </a:p>
        </p:txBody>
      </p:sp>
      <p:pic>
        <p:nvPicPr>
          <p:cNvPr id="2" name="Picture 1"/>
          <p:cNvPicPr>
            <a:picLocks noChangeAspect="1"/>
          </p:cNvPicPr>
          <p:nvPr/>
        </p:nvPicPr>
        <p:blipFill>
          <a:blip r:embed="rId3"/>
          <a:stretch>
            <a:fillRect/>
          </a:stretch>
        </p:blipFill>
        <p:spPr>
          <a:xfrm>
            <a:off x="152400" y="1799046"/>
            <a:ext cx="7433816" cy="4358287"/>
          </a:xfrm>
          <a:prstGeom prst="rect">
            <a:avLst/>
          </a:prstGeom>
        </p:spPr>
      </p:pic>
      <p:cxnSp>
        <p:nvCxnSpPr>
          <p:cNvPr id="8" name="Straight Connector 7"/>
          <p:cNvCxnSpPr/>
          <p:nvPr/>
        </p:nvCxnSpPr>
        <p:spPr>
          <a:xfrm flipV="1">
            <a:off x="1955800" y="4311978"/>
            <a:ext cx="0" cy="29812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H="1">
            <a:off x="1946285" y="4311978"/>
            <a:ext cx="4365615" cy="500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H="1" flipV="1">
            <a:off x="1925662" y="4114800"/>
            <a:ext cx="9515" cy="49530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1935177" y="4092090"/>
            <a:ext cx="4387830" cy="1001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52888229"/>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Spacing - Jig</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a:xfrm>
            <a:off x="6239382" y="1986563"/>
            <a:ext cx="4937760" cy="4023360"/>
          </a:xfrm>
        </p:spPr>
        <p:txBody>
          <a:bodyPr/>
          <a:lstStyle/>
          <a:p>
            <a:pPr>
              <a:buFont typeface="Wingdings" panose="05000000000000000000" pitchFamily="2" charset="2"/>
              <a:buChar char="Ø"/>
            </a:pPr>
            <a:r>
              <a:rPr lang="en-US" sz="2400" dirty="0" smtClean="0"/>
              <a:t>Simplest way to ensure exact horn </a:t>
            </a:r>
            <a:r>
              <a:rPr lang="en-US" sz="2400" dirty="0" smtClean="0"/>
              <a:t>spacing</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Cut in house with the water jet</a:t>
            </a:r>
          </a:p>
          <a:p>
            <a:pPr lvl="1">
              <a:buFont typeface="Wingdings" panose="05000000000000000000" pitchFamily="2" charset="2"/>
              <a:buChar char="Ø"/>
            </a:pPr>
            <a:r>
              <a:rPr lang="en-US" sz="2000" dirty="0" smtClean="0"/>
              <a:t>Accurate to within 0.003”</a:t>
            </a:r>
          </a:p>
          <a:p>
            <a:pPr lvl="1">
              <a:buFont typeface="Wingdings" panose="05000000000000000000" pitchFamily="2" charset="2"/>
              <a:buChar char="Ø"/>
            </a:pPr>
            <a:endParaRPr lang="en-US" sz="2000" dirty="0" smtClean="0"/>
          </a:p>
          <a:p>
            <a:pPr>
              <a:buFont typeface="Wingdings" panose="05000000000000000000" pitchFamily="2" charset="2"/>
              <a:buChar char="Ø"/>
            </a:pPr>
            <a:r>
              <a:rPr lang="en-US" sz="2400" dirty="0" smtClean="0"/>
              <a:t>Repeatable: Measures from the intersection of the frame – out</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26</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dirty="0"/>
              <a:t>SAR Imager</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36" y="1829602"/>
            <a:ext cx="5080298" cy="4337282"/>
          </a:xfrm>
          <a:prstGeom prst="rect">
            <a:avLst/>
          </a:prstGeom>
        </p:spPr>
      </p:pic>
      <p:cxnSp>
        <p:nvCxnSpPr>
          <p:cNvPr id="10" name="Straight Arrow Connector 9"/>
          <p:cNvCxnSpPr/>
          <p:nvPr/>
        </p:nvCxnSpPr>
        <p:spPr>
          <a:xfrm flipH="1">
            <a:off x="3686185" y="2519916"/>
            <a:ext cx="1024038" cy="723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0223" y="2328050"/>
            <a:ext cx="882503" cy="307777"/>
          </a:xfrm>
          <a:prstGeom prst="rect">
            <a:avLst/>
          </a:prstGeom>
          <a:noFill/>
        </p:spPr>
        <p:txBody>
          <a:bodyPr wrap="square" rtlCol="0">
            <a:spAutoFit/>
          </a:bodyPr>
          <a:lstStyle/>
          <a:p>
            <a:r>
              <a:rPr lang="en-US" dirty="0" smtClean="0"/>
              <a:t>Jig</a:t>
            </a:r>
            <a:endParaRPr lang="en-US" dirty="0"/>
          </a:p>
        </p:txBody>
      </p:sp>
      <p:sp>
        <p:nvSpPr>
          <p:cNvPr id="13" name="TextBox 12"/>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06752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520" y="1498059"/>
            <a:ext cx="10369685" cy="622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idx="11"/>
          </p:nvPr>
        </p:nvSpPr>
        <p:spPr/>
        <p:txBody>
          <a:bodyPr/>
          <a:lstStyle/>
          <a:p>
            <a:r>
              <a:rPr lang="en-US" dirty="0" smtClean="0"/>
              <a:t>SAR </a:t>
            </a:r>
            <a:r>
              <a:rPr lang="en-US" dirty="0" smtClean="0"/>
              <a:t>Imager</a:t>
            </a:r>
            <a:endParaRPr lang="en-US" dirty="0"/>
          </a:p>
        </p:txBody>
      </p:sp>
      <p:sp>
        <p:nvSpPr>
          <p:cNvPr id="6" name="Slide Number Placeholder 5"/>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27</a:t>
            </a:fld>
            <a:endParaRPr lang="en-US" sz="1050" dirty="0">
              <a:solidFill>
                <a:srgbClr val="FFFFFF"/>
              </a:solidFill>
              <a:latin typeface="Calibri"/>
              <a:ea typeface="Calibri"/>
              <a:cs typeface="Calibri"/>
              <a:sym typeface="Calibri"/>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82" t="-1596" r="2527" b="29055"/>
          <a:stretch/>
        </p:blipFill>
        <p:spPr>
          <a:xfrm>
            <a:off x="683872" y="3341650"/>
            <a:ext cx="2700374" cy="272949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3086" t="-2183" r="17084" b="1206"/>
          <a:stretch/>
        </p:blipFill>
        <p:spPr>
          <a:xfrm rot="5400000">
            <a:off x="802508" y="537697"/>
            <a:ext cx="2630850" cy="2853221"/>
          </a:xfrm>
          <a:prstGeom prst="rect">
            <a:avLst/>
          </a:prstGeom>
        </p:spPr>
      </p:pic>
      <p:sp>
        <p:nvSpPr>
          <p:cNvPr id="15" name="TextBox 14"/>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pic>
        <p:nvPicPr>
          <p:cNvPr id="1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2106" y="2369497"/>
            <a:ext cx="3847211" cy="2661346"/>
          </a:xfrm>
          <a:prstGeom prst="rect">
            <a:avLst/>
          </a:prstGeom>
          <a:noFill/>
          <a:ln>
            <a:noFill/>
          </a:ln>
        </p:spPr>
      </p:pic>
      <p:cxnSp>
        <p:nvCxnSpPr>
          <p:cNvPr id="7" name="Straight Connector 6"/>
          <p:cNvCxnSpPr/>
          <p:nvPr/>
        </p:nvCxnSpPr>
        <p:spPr>
          <a:xfrm flipH="1">
            <a:off x="3918857" y="578498"/>
            <a:ext cx="74645" cy="5393096"/>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4351" y="2384949"/>
            <a:ext cx="3259496" cy="2630443"/>
          </a:xfrm>
          <a:prstGeom prst="rect">
            <a:avLst/>
          </a:prstGeom>
        </p:spPr>
      </p:pic>
      <p:sp>
        <p:nvSpPr>
          <p:cNvPr id="19" name="Rectangle 18"/>
          <p:cNvSpPr/>
          <p:nvPr/>
        </p:nvSpPr>
        <p:spPr>
          <a:xfrm>
            <a:off x="4663491" y="402741"/>
            <a:ext cx="5641288" cy="830997"/>
          </a:xfrm>
          <a:prstGeom prst="rect">
            <a:avLst/>
          </a:prstGeom>
        </p:spPr>
        <p:txBody>
          <a:bodyPr wrap="none">
            <a:spAutoFit/>
          </a:bodyPr>
          <a:lstStyle/>
          <a:p>
            <a:r>
              <a:rPr lang="en-US" sz="4800" kern="0" dirty="0" smtClean="0">
                <a:solidFill>
                  <a:srgbClr val="3F3F3F"/>
                </a:solidFill>
                <a:latin typeface="Calibri"/>
                <a:sym typeface="Calibri"/>
                <a:rtl val="0"/>
              </a:rPr>
              <a:t>Calibration Alignment</a:t>
            </a:r>
            <a:endParaRPr lang="en-US" dirty="0"/>
          </a:p>
        </p:txBody>
      </p:sp>
      <p:cxnSp>
        <p:nvCxnSpPr>
          <p:cNvPr id="21" name="Straight Connector 20"/>
          <p:cNvCxnSpPr/>
          <p:nvPr/>
        </p:nvCxnSpPr>
        <p:spPr>
          <a:xfrm>
            <a:off x="4180114" y="1233738"/>
            <a:ext cx="7688425" cy="0"/>
          </a:xfrm>
          <a:prstGeom prst="line">
            <a:avLst/>
          </a:prstGeom>
          <a:ln>
            <a:solidFill>
              <a:srgbClr val="6B6B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98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28</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dirty="0"/>
              <a:t>SAR Imager</a:t>
            </a:r>
            <a:endParaRPr lang="en-US" dirty="0"/>
          </a:p>
        </p:txBody>
      </p:sp>
      <p:sp>
        <p:nvSpPr>
          <p:cNvPr id="13" name="TextBox 12"/>
          <p:cNvSpPr txBox="1"/>
          <p:nvPr/>
        </p:nvSpPr>
        <p:spPr>
          <a:xfrm>
            <a:off x="621324" y="6526931"/>
            <a:ext cx="1579418" cy="230832"/>
          </a:xfrm>
          <a:prstGeom prst="rect">
            <a:avLst/>
          </a:prstGeom>
          <a:noFill/>
        </p:spPr>
        <p:txBody>
          <a:bodyPr wrap="square" rtlCol="0">
            <a:spAutoFit/>
          </a:bodyPr>
          <a:lstStyle/>
          <a:p>
            <a:r>
              <a:rPr lang="en-US" sz="900" dirty="0" smtClean="0">
                <a:solidFill>
                  <a:schemeClr val="bg1"/>
                </a:solidFill>
                <a:latin typeface="Calibri" panose="020F0502020204030204" pitchFamily="34" charset="0"/>
              </a:rPr>
              <a:t>Kegan Stack</a:t>
            </a:r>
            <a:endParaRPr lang="en-US" sz="900" dirty="0">
              <a:solidFill>
                <a:schemeClr val="bg1"/>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381578270"/>
              </p:ext>
            </p:extLst>
          </p:nvPr>
        </p:nvGraphicFramePr>
        <p:xfrm>
          <a:off x="2200742" y="2082848"/>
          <a:ext cx="8128000" cy="3964302"/>
        </p:xfrm>
        <a:graphic>
          <a:graphicData uri="http://schemas.openxmlformats.org/drawingml/2006/table">
            <a:tbl>
              <a:tblPr firstRow="1" bandRow="1">
                <a:tableStyleId>{5C22544A-7EE6-4342-B048-85BDC9FD1C3A}</a:tableStyleId>
              </a:tblPr>
              <a:tblGrid>
                <a:gridCol w="5673372"/>
                <a:gridCol w="2454628"/>
              </a:tblGrid>
              <a:tr h="440478">
                <a:tc>
                  <a:txBody>
                    <a:bodyPr/>
                    <a:lstStyle/>
                    <a:p>
                      <a:pPr algn="ctr"/>
                      <a:r>
                        <a:rPr lang="en-US" sz="1800" dirty="0" smtClean="0"/>
                        <a:t>Task</a:t>
                      </a:r>
                      <a:endParaRPr lang="en-US" sz="1800" dirty="0"/>
                    </a:p>
                  </a:txBody>
                  <a:tcPr/>
                </a:tc>
                <a:tc>
                  <a:txBody>
                    <a:bodyPr/>
                    <a:lstStyle/>
                    <a:p>
                      <a:pPr algn="ctr"/>
                      <a:r>
                        <a:rPr lang="en-US" sz="1800" dirty="0" smtClean="0"/>
                        <a:t>Completion Status</a:t>
                      </a:r>
                      <a:endParaRPr lang="en-US" sz="1800" dirty="0"/>
                    </a:p>
                  </a:txBody>
                  <a:tcPr/>
                </a:tc>
              </a:tr>
              <a:tr h="440478">
                <a:tc>
                  <a:txBody>
                    <a:bodyPr/>
                    <a:lstStyle/>
                    <a:p>
                      <a:r>
                        <a:rPr lang="en-US" sz="1800" b="0" dirty="0" smtClean="0"/>
                        <a:t>System Control Logic</a:t>
                      </a:r>
                      <a:endParaRPr lang="en-US" sz="1800" b="0" dirty="0"/>
                    </a:p>
                  </a:txBody>
                  <a:tcPr/>
                </a:tc>
                <a:tc>
                  <a:txBody>
                    <a:bodyPr/>
                    <a:lstStyle/>
                    <a:p>
                      <a:pPr algn="ctr"/>
                      <a:r>
                        <a:rPr lang="en-US" sz="1800" b="0" dirty="0" smtClean="0"/>
                        <a:t>100%</a:t>
                      </a:r>
                      <a:endParaRPr lang="en-US" sz="1800" b="0" dirty="0"/>
                    </a:p>
                  </a:txBody>
                  <a:tcPr/>
                </a:tc>
              </a:tr>
              <a:tr h="440478">
                <a:tc>
                  <a:txBody>
                    <a:bodyPr/>
                    <a:lstStyle/>
                    <a:p>
                      <a:r>
                        <a:rPr lang="en-US" sz="1800" b="0" dirty="0" smtClean="0"/>
                        <a:t>MATLAB Signal Processing Logic</a:t>
                      </a:r>
                      <a:endParaRPr lang="en-US" sz="1800" b="0" dirty="0"/>
                    </a:p>
                  </a:txBody>
                  <a:tcPr/>
                </a:tc>
                <a:tc>
                  <a:txBody>
                    <a:bodyPr/>
                    <a:lstStyle/>
                    <a:p>
                      <a:pPr algn="ctr"/>
                      <a:r>
                        <a:rPr lang="en-US" sz="1800" b="0" dirty="0" smtClean="0"/>
                        <a:t>100%</a:t>
                      </a:r>
                      <a:endParaRPr lang="en-US" sz="1800" b="0" dirty="0"/>
                    </a:p>
                  </a:txBody>
                  <a:tcPr/>
                </a:tc>
              </a:tr>
              <a:tr h="440478">
                <a:tc>
                  <a:txBody>
                    <a:bodyPr/>
                    <a:lstStyle/>
                    <a:p>
                      <a:r>
                        <a:rPr lang="en-US" sz="1800" b="0" dirty="0" smtClean="0"/>
                        <a:t>FPGA Signal Processing Logic</a:t>
                      </a:r>
                      <a:endParaRPr lang="en-US" sz="1800" b="0" dirty="0"/>
                    </a:p>
                  </a:txBody>
                  <a:tcPr/>
                </a:tc>
                <a:tc>
                  <a:txBody>
                    <a:bodyPr/>
                    <a:lstStyle/>
                    <a:p>
                      <a:pPr algn="ctr"/>
                      <a:r>
                        <a:rPr lang="en-US" sz="1800" b="0" dirty="0" smtClean="0"/>
                        <a:t>60%</a:t>
                      </a:r>
                      <a:endParaRPr lang="en-US" sz="1800" b="0" dirty="0"/>
                    </a:p>
                  </a:txBody>
                  <a:tcPr/>
                </a:tc>
              </a:tr>
              <a:tr h="440478">
                <a:tc>
                  <a:txBody>
                    <a:bodyPr/>
                    <a:lstStyle/>
                    <a:p>
                      <a:r>
                        <a:rPr lang="en-US" sz="1800" b="0" dirty="0" smtClean="0"/>
                        <a:t>MATLAB Imaging Logic</a:t>
                      </a:r>
                      <a:endParaRPr lang="en-US" sz="1800" b="0" dirty="0"/>
                    </a:p>
                  </a:txBody>
                  <a:tcPr/>
                </a:tc>
                <a:tc>
                  <a:txBody>
                    <a:bodyPr/>
                    <a:lstStyle/>
                    <a:p>
                      <a:pPr algn="ctr"/>
                      <a:r>
                        <a:rPr lang="en-US" sz="1800" b="0" dirty="0" smtClean="0"/>
                        <a:t>100%</a:t>
                      </a:r>
                      <a:endParaRPr lang="en-US" sz="1800" b="0" dirty="0"/>
                    </a:p>
                  </a:txBody>
                  <a:tcPr/>
                </a:tc>
              </a:tr>
              <a:tr h="440478">
                <a:tc>
                  <a:txBody>
                    <a:bodyPr/>
                    <a:lstStyle/>
                    <a:p>
                      <a:r>
                        <a:rPr lang="en-US" sz="1800" b="0" dirty="0" smtClean="0"/>
                        <a:t>FPGA Imaging Logic</a:t>
                      </a:r>
                      <a:endParaRPr lang="en-US" sz="1800" b="0" dirty="0"/>
                    </a:p>
                  </a:txBody>
                  <a:tcPr/>
                </a:tc>
                <a:tc>
                  <a:txBody>
                    <a:bodyPr/>
                    <a:lstStyle/>
                    <a:p>
                      <a:pPr algn="ctr"/>
                      <a:r>
                        <a:rPr lang="en-US" sz="1800" b="0" dirty="0" smtClean="0"/>
                        <a:t>75%</a:t>
                      </a:r>
                      <a:endParaRPr lang="en-US" sz="1800" b="0" dirty="0"/>
                    </a:p>
                  </a:txBody>
                  <a:tcPr/>
                </a:tc>
              </a:tr>
              <a:tr h="440478">
                <a:tc>
                  <a:txBody>
                    <a:bodyPr/>
                    <a:lstStyle/>
                    <a:p>
                      <a:r>
                        <a:rPr lang="en-US" sz="1800" b="0" dirty="0" smtClean="0"/>
                        <a:t>Antenna</a:t>
                      </a:r>
                      <a:r>
                        <a:rPr lang="en-US" sz="1800" b="0" baseline="0" dirty="0" smtClean="0"/>
                        <a:t> Array Structure</a:t>
                      </a:r>
                      <a:endParaRPr lang="en-US" sz="1800" b="0" dirty="0"/>
                    </a:p>
                  </a:txBody>
                  <a:tcPr/>
                </a:tc>
                <a:tc>
                  <a:txBody>
                    <a:bodyPr/>
                    <a:lstStyle/>
                    <a:p>
                      <a:pPr algn="ctr"/>
                      <a:r>
                        <a:rPr lang="en-US" sz="1800" b="0" dirty="0" smtClean="0"/>
                        <a:t>100%</a:t>
                      </a:r>
                      <a:endParaRPr lang="en-US" sz="1800" b="0" dirty="0"/>
                    </a:p>
                  </a:txBody>
                  <a:tcPr/>
                </a:tc>
              </a:tr>
              <a:tr h="440478">
                <a:tc>
                  <a:txBody>
                    <a:bodyPr/>
                    <a:lstStyle/>
                    <a:p>
                      <a:r>
                        <a:rPr lang="en-US" sz="1800" b="0" dirty="0" smtClean="0"/>
                        <a:t>Electronic Component Installation &amp; Housing</a:t>
                      </a:r>
                      <a:endParaRPr lang="en-US" sz="1800" b="0" dirty="0"/>
                    </a:p>
                  </a:txBody>
                  <a:tcPr/>
                </a:tc>
                <a:tc>
                  <a:txBody>
                    <a:bodyPr/>
                    <a:lstStyle/>
                    <a:p>
                      <a:pPr algn="ctr"/>
                      <a:r>
                        <a:rPr lang="en-US" sz="1800" b="0" dirty="0" smtClean="0"/>
                        <a:t>95%</a:t>
                      </a:r>
                      <a:endParaRPr lang="en-US" sz="1800" b="0" dirty="0"/>
                    </a:p>
                  </a:txBody>
                  <a:tcPr/>
                </a:tc>
              </a:tr>
              <a:tr h="440478">
                <a:tc>
                  <a:txBody>
                    <a:bodyPr/>
                    <a:lstStyle/>
                    <a:p>
                      <a:r>
                        <a:rPr lang="en-US" sz="1800" b="0" dirty="0" smtClean="0"/>
                        <a:t>Full</a:t>
                      </a:r>
                      <a:r>
                        <a:rPr lang="en-US" sz="1800" b="0" baseline="0" dirty="0" smtClean="0"/>
                        <a:t>-scale RF Range Testing</a:t>
                      </a:r>
                      <a:endParaRPr lang="en-US" sz="1800" b="0" dirty="0"/>
                    </a:p>
                  </a:txBody>
                  <a:tcPr/>
                </a:tc>
                <a:tc>
                  <a:txBody>
                    <a:bodyPr/>
                    <a:lstStyle/>
                    <a:p>
                      <a:pPr algn="ctr"/>
                      <a:r>
                        <a:rPr lang="en-US" sz="1800" b="0" dirty="0" smtClean="0"/>
                        <a:t>Pending</a:t>
                      </a:r>
                      <a:endParaRPr lang="en-US" sz="1800" b="0" dirty="0"/>
                    </a:p>
                  </a:txBody>
                  <a:tcPr/>
                </a:tc>
              </a:tr>
            </a:tbl>
          </a:graphicData>
        </a:graphic>
      </p:graphicFrame>
    </p:spTree>
    <p:extLst>
      <p:ext uri="{BB962C8B-B14F-4D97-AF65-F5344CB8AC3E}">
        <p14:creationId xmlns:p14="http://schemas.microsoft.com/office/powerpoint/2010/main" val="758088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Questions?</a:t>
            </a:r>
            <a:endParaRPr lang="en-US" dirty="0"/>
          </a:p>
        </p:txBody>
      </p:sp>
      <p:sp>
        <p:nvSpPr>
          <p:cNvPr id="8" name="Text Placeholder 7"/>
          <p:cNvSpPr>
            <a:spLocks noGrp="1"/>
          </p:cNvSpPr>
          <p:nvPr>
            <p:ph type="body" idx="1"/>
          </p:nvPr>
        </p:nvSpPr>
        <p:spPr>
          <a:xfrm>
            <a:off x="1097279" y="1900281"/>
            <a:ext cx="10058398" cy="4023357"/>
          </a:xfrm>
        </p:spPr>
        <p:txBody>
          <a:bodyPr/>
          <a:lstStyle/>
          <a:p>
            <a:pPr>
              <a:lnSpc>
                <a:spcPct val="100000"/>
              </a:lnSpc>
              <a:spcBef>
                <a:spcPts val="0"/>
              </a:spcBef>
              <a:spcAft>
                <a:spcPts val="0"/>
              </a:spcAft>
            </a:pPr>
            <a:r>
              <a:rPr lang="en-US" sz="2400" b="1" dirty="0" smtClean="0"/>
              <a:t>Presenters:</a:t>
            </a:r>
          </a:p>
          <a:p>
            <a:pPr>
              <a:lnSpc>
                <a:spcPct val="100000"/>
              </a:lnSpc>
              <a:spcBef>
                <a:spcPts val="0"/>
              </a:spcBef>
              <a:spcAft>
                <a:spcPts val="0"/>
              </a:spcAft>
            </a:pPr>
            <a:endParaRPr lang="en-US" sz="1200" b="1" dirty="0"/>
          </a:p>
          <a:p>
            <a:pPr marL="1716088" indent="161925">
              <a:lnSpc>
                <a:spcPct val="100000"/>
              </a:lnSpc>
              <a:spcBef>
                <a:spcPts val="0"/>
              </a:spcBef>
              <a:spcAft>
                <a:spcPts val="0"/>
              </a:spcAft>
            </a:pPr>
            <a:r>
              <a:rPr lang="en-US" sz="2400" b="1" dirty="0" smtClean="0"/>
              <a:t>Scott Nicewonger (EE), </a:t>
            </a:r>
            <a:r>
              <a:rPr lang="en-US" sz="2400" dirty="0" smtClean="0"/>
              <a:t>Project Manager, RF Engineer</a:t>
            </a:r>
          </a:p>
          <a:p>
            <a:pPr marL="1716088" indent="161925">
              <a:lnSpc>
                <a:spcPct val="100000"/>
              </a:lnSpc>
              <a:spcBef>
                <a:spcPts val="0"/>
              </a:spcBef>
              <a:spcAft>
                <a:spcPts val="0"/>
              </a:spcAft>
            </a:pPr>
            <a:r>
              <a:rPr lang="en-US" sz="2400" spc="100" dirty="0" smtClean="0"/>
              <a:t>linkedin.com/in/</a:t>
            </a:r>
            <a:r>
              <a:rPr lang="en-US" sz="2400" spc="100" dirty="0" err="1" smtClean="0"/>
              <a:t>ScottNicewonger</a:t>
            </a:r>
            <a:endParaRPr lang="en-US" sz="2400" spc="100" dirty="0" smtClean="0"/>
          </a:p>
          <a:p>
            <a:pPr marL="1716088" indent="161925">
              <a:lnSpc>
                <a:spcPct val="100000"/>
              </a:lnSpc>
              <a:spcBef>
                <a:spcPts val="0"/>
              </a:spcBef>
              <a:spcAft>
                <a:spcPts val="0"/>
              </a:spcAft>
            </a:pPr>
            <a:r>
              <a:rPr lang="en-US" sz="2400" spc="100" dirty="0"/>
              <a:t>swn10@my.fsu.edu</a:t>
            </a:r>
          </a:p>
          <a:p>
            <a:pPr marL="1716088" indent="161925">
              <a:lnSpc>
                <a:spcPct val="100000"/>
              </a:lnSpc>
              <a:spcBef>
                <a:spcPts val="0"/>
              </a:spcBef>
              <a:spcAft>
                <a:spcPts val="0"/>
              </a:spcAft>
            </a:pPr>
            <a:endParaRPr lang="en-US" sz="2400" dirty="0" smtClean="0"/>
          </a:p>
          <a:p>
            <a:pPr marL="1716088" indent="161925">
              <a:lnSpc>
                <a:spcPct val="100000"/>
              </a:lnSpc>
              <a:spcBef>
                <a:spcPts val="0"/>
              </a:spcBef>
              <a:spcAft>
                <a:spcPts val="0"/>
              </a:spcAft>
            </a:pPr>
            <a:r>
              <a:rPr lang="en-US" sz="2400" b="1" dirty="0"/>
              <a:t>Jordan </a:t>
            </a:r>
            <a:r>
              <a:rPr lang="en-US" sz="2400" b="1" dirty="0" smtClean="0"/>
              <a:t>Bolduc (EE), </a:t>
            </a:r>
            <a:r>
              <a:rPr lang="en-US" sz="2400" dirty="0" smtClean="0"/>
              <a:t>Signal Processing Engineer</a:t>
            </a:r>
            <a:endParaRPr lang="en-US" sz="2400" b="1" dirty="0"/>
          </a:p>
          <a:p>
            <a:pPr marL="1716088" indent="161925">
              <a:lnSpc>
                <a:spcPct val="100000"/>
              </a:lnSpc>
              <a:spcBef>
                <a:spcPts val="0"/>
              </a:spcBef>
              <a:spcAft>
                <a:spcPts val="0"/>
              </a:spcAft>
            </a:pPr>
            <a:r>
              <a:rPr lang="en-US" sz="2400" dirty="0" smtClean="0"/>
              <a:t>jpb12c@my.fsu.edu</a:t>
            </a:r>
          </a:p>
          <a:p>
            <a:pPr marL="1716088" indent="161925">
              <a:lnSpc>
                <a:spcPct val="100000"/>
              </a:lnSpc>
              <a:spcBef>
                <a:spcPts val="0"/>
              </a:spcBef>
              <a:spcAft>
                <a:spcPts val="0"/>
              </a:spcAft>
            </a:pPr>
            <a:endParaRPr lang="en-US" sz="2400" dirty="0"/>
          </a:p>
          <a:p>
            <a:pPr marL="1716088" indent="161925">
              <a:lnSpc>
                <a:spcPct val="100000"/>
              </a:lnSpc>
              <a:spcBef>
                <a:spcPts val="0"/>
              </a:spcBef>
              <a:spcAft>
                <a:spcPts val="0"/>
              </a:spcAft>
            </a:pPr>
            <a:r>
              <a:rPr lang="en-US" sz="2400" b="1" dirty="0" smtClean="0"/>
              <a:t>Kegan Stack (ME</a:t>
            </a:r>
            <a:r>
              <a:rPr lang="en-US" sz="2400" b="1" dirty="0"/>
              <a:t>), </a:t>
            </a:r>
            <a:r>
              <a:rPr lang="en-US" sz="2400" dirty="0" smtClean="0"/>
              <a:t>Lead Mechanical Engineer</a:t>
            </a:r>
            <a:endParaRPr lang="en-US" sz="2400" dirty="0"/>
          </a:p>
          <a:p>
            <a:pPr marL="1716088" indent="161925">
              <a:lnSpc>
                <a:spcPct val="100000"/>
              </a:lnSpc>
              <a:spcBef>
                <a:spcPts val="0"/>
              </a:spcBef>
              <a:spcAft>
                <a:spcPts val="0"/>
              </a:spcAft>
            </a:pPr>
            <a:r>
              <a:rPr lang="en-US" sz="2400" spc="100" dirty="0" smtClean="0"/>
              <a:t>kts11d@my.fsu.edu</a:t>
            </a:r>
            <a:endParaRPr lang="en-US" sz="2400" dirty="0"/>
          </a:p>
        </p:txBody>
      </p:sp>
      <p:sp>
        <p:nvSpPr>
          <p:cNvPr id="5" name="Footer Placeholder 4"/>
          <p:cNvSpPr>
            <a:spLocks noGrp="1"/>
          </p:cNvSpPr>
          <p:nvPr>
            <p:ph type="ftr" idx="11"/>
          </p:nvPr>
        </p:nvSpPr>
        <p:spPr/>
        <p:txBody>
          <a:bodyPr/>
          <a:lstStyle/>
          <a:p>
            <a:r>
              <a:rPr lang="en-US" dirty="0"/>
              <a:t>SAR Imager</a:t>
            </a:r>
            <a:endParaRPr lang="en-US" dirty="0"/>
          </a:p>
        </p:txBody>
      </p:sp>
      <p:sp>
        <p:nvSpPr>
          <p:cNvPr id="6" name="Slide Number Placeholder 5"/>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29</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4058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6600" b="0" i="0" u="none" strike="noStrike" cap="none" baseline="0" dirty="0">
                <a:latin typeface="Calibri Light" panose="020F0302020204030204" pitchFamily="34" charset="0"/>
              </a:rPr>
              <a:t>Project </a:t>
            </a:r>
            <a:r>
              <a:rPr lang="en-US" sz="6600" b="0" i="0" u="none" strike="noStrike" cap="none" baseline="0" dirty="0" smtClean="0">
                <a:latin typeface="Calibri Light" panose="020F0302020204030204" pitchFamily="34" charset="0"/>
              </a:rPr>
              <a:t>Overview </a:t>
            </a:r>
            <a:r>
              <a:rPr lang="en-US" sz="6600" dirty="0">
                <a:latin typeface="Calibri Light" panose="020F0302020204030204" pitchFamily="34" charset="0"/>
              </a:rPr>
              <a:t>&amp;</a:t>
            </a:r>
            <a:r>
              <a:rPr lang="en-US" sz="6600" b="0" i="0" u="none" strike="noStrike" cap="none" baseline="0" dirty="0" smtClean="0">
                <a:latin typeface="Calibri Light" panose="020F0302020204030204" pitchFamily="34" charset="0"/>
              </a:rPr>
              <a:t> </a:t>
            </a:r>
            <a:br>
              <a:rPr lang="en-US" sz="6600" b="0" i="0" u="none" strike="noStrike" cap="none" baseline="0" dirty="0" smtClean="0">
                <a:latin typeface="Calibri Light" panose="020F0302020204030204" pitchFamily="34" charset="0"/>
              </a:rPr>
            </a:br>
            <a:r>
              <a:rPr lang="en-US" sz="6600" b="0" i="0" u="none" strike="noStrike" cap="none" baseline="0" dirty="0" smtClean="0">
                <a:latin typeface="Calibri Light" panose="020F0302020204030204" pitchFamily="34" charset="0"/>
              </a:rPr>
              <a:t>Theory of Operation </a:t>
            </a:r>
            <a:endParaRPr lang="en-US" sz="6600" b="0" i="0" u="none" strike="noStrike" cap="none" baseline="0" dirty="0">
              <a:latin typeface="Calibri Light" panose="020F0302020204030204" pitchFamily="34" charset="0"/>
            </a:endParaRPr>
          </a:p>
        </p:txBody>
      </p:sp>
      <p:sp>
        <p:nvSpPr>
          <p:cNvPr id="109" name="Shape 109"/>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800" b="0" i="0" u="none" strike="noStrike" cap="none" baseline="0" dirty="0" smtClean="0">
                <a:solidFill>
                  <a:schemeClr val="dk2"/>
                </a:solidFill>
                <a:latin typeface="Calibri"/>
                <a:ea typeface="Calibri"/>
                <a:cs typeface="Calibri"/>
                <a:sym typeface="Calibri"/>
                <a:rtl val="0"/>
              </a:rPr>
              <a:t>Scott Nicewonger, Project Manager</a:t>
            </a:r>
            <a:endParaRPr lang="en-US" sz="2800" b="0" i="0" u="none" strike="noStrike" cap="none" baseline="0" dirty="0">
              <a:solidFill>
                <a:schemeClr val="dk2"/>
              </a:solidFill>
              <a:latin typeface="Calibri"/>
              <a:ea typeface="Calibri"/>
              <a:cs typeface="Calibri"/>
              <a:sym typeface="Calibri"/>
              <a:rtl val="0"/>
            </a:endParaRPr>
          </a:p>
        </p:txBody>
      </p:sp>
      <p:sp>
        <p:nvSpPr>
          <p:cNvPr id="2" name="Footer Placeholder 1"/>
          <p:cNvSpPr>
            <a:spLocks noGrp="1"/>
          </p:cNvSpPr>
          <p:nvPr>
            <p:ph type="ftr" idx="11"/>
          </p:nvPr>
        </p:nvSpPr>
        <p:spPr/>
        <p:txBody>
          <a:bodyPr/>
          <a:lstStyle/>
          <a:p>
            <a:r>
              <a:rPr lang="en-US" dirty="0"/>
              <a:t>SAR Imager</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1119432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SAR Imager Team</a:t>
            </a:r>
            <a:endParaRPr lang="en-US" dirty="0"/>
          </a:p>
        </p:txBody>
      </p:sp>
      <p:sp>
        <p:nvSpPr>
          <p:cNvPr id="6" name="Slide Number Placeholder 5"/>
          <p:cNvSpPr>
            <a:spLocks noGrp="1"/>
          </p:cNvSpPr>
          <p:nvPr>
            <p:ph type="sldNum" sz="quarter"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30</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3713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Code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Why create calibration code?</a:t>
            </a:r>
          </a:p>
          <a:p>
            <a:pPr lvl="1">
              <a:buFont typeface="Arial" panose="020B0604020202020204" pitchFamily="34" charset="0"/>
              <a:buChar char="•"/>
            </a:pPr>
            <a:r>
              <a:rPr lang="en-US" dirty="0"/>
              <a:t> </a:t>
            </a:r>
            <a:r>
              <a:rPr lang="en-US" dirty="0" smtClean="0"/>
              <a:t>Corrects for the Far Field Assumption</a:t>
            </a:r>
          </a:p>
          <a:p>
            <a:pPr lvl="1">
              <a:buFont typeface="Arial" panose="020B0604020202020204" pitchFamily="34" charset="0"/>
              <a:buChar char="•"/>
            </a:pPr>
            <a:r>
              <a:rPr lang="en-US" dirty="0"/>
              <a:t> </a:t>
            </a:r>
            <a:r>
              <a:rPr lang="en-US" dirty="0" smtClean="0"/>
              <a:t>Going off and targeting at an angle</a:t>
            </a:r>
          </a:p>
          <a:p>
            <a:pPr lvl="1">
              <a:buFont typeface="Arial" panose="020B0604020202020204" pitchFamily="34" charset="0"/>
              <a:buChar char="•"/>
            </a:pPr>
            <a:r>
              <a:rPr lang="en-US" dirty="0"/>
              <a:t> </a:t>
            </a:r>
            <a:r>
              <a:rPr lang="en-US" dirty="0" smtClean="0"/>
              <a:t>Isolates the peak energy level</a:t>
            </a:r>
          </a:p>
          <a:p>
            <a:pPr>
              <a:buFont typeface="Wingdings" panose="05000000000000000000" pitchFamily="2" charset="2"/>
              <a:buChar char="Ø"/>
            </a:pPr>
            <a:r>
              <a:rPr lang="en-US" dirty="0" smtClean="0"/>
              <a:t> Two Methods</a:t>
            </a:r>
          </a:p>
          <a:p>
            <a:pPr lvl="1">
              <a:buFont typeface="Arial" panose="020B0604020202020204" pitchFamily="34" charset="0"/>
              <a:buChar char="•"/>
            </a:pPr>
            <a:r>
              <a:rPr lang="en-US" dirty="0" smtClean="0"/>
              <a:t> Main Goal: Boresight Calibration</a:t>
            </a:r>
          </a:p>
          <a:p>
            <a:pPr lvl="1">
              <a:buFont typeface="Arial" panose="020B0604020202020204" pitchFamily="34" charset="0"/>
              <a:buChar char="•"/>
            </a:pPr>
            <a:r>
              <a:rPr lang="en-US" dirty="0"/>
              <a:t> </a:t>
            </a:r>
            <a:r>
              <a:rPr lang="en-US" dirty="0" smtClean="0"/>
              <a:t>Contingency Plan: Logical Indexing</a:t>
            </a:r>
          </a:p>
          <a:p>
            <a:pPr lvl="1">
              <a:buFont typeface="Arial" panose="020B0604020202020204" pitchFamily="34" charset="0"/>
              <a:buChar char="•"/>
            </a:pPr>
            <a:endParaRPr lang="en-US" dirty="0"/>
          </a:p>
        </p:txBody>
      </p:sp>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31</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75798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Boresight </a:t>
            </a:r>
            <a:r>
              <a:rPr lang="en-US" dirty="0" smtClean="0"/>
              <a:t>Calibration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Take raw data measurement 20 feet away at boresight</a:t>
            </a:r>
          </a:p>
          <a:p>
            <a:pPr>
              <a:buFont typeface="Wingdings" panose="05000000000000000000" pitchFamily="2" charset="2"/>
              <a:buChar char="Ø"/>
            </a:pPr>
            <a:r>
              <a:rPr lang="en-US" dirty="0"/>
              <a:t> </a:t>
            </a:r>
            <a:r>
              <a:rPr lang="en-US" dirty="0" smtClean="0"/>
              <a:t>Multiply by complex conjugate of these numbers</a:t>
            </a:r>
          </a:p>
          <a:p>
            <a:pPr>
              <a:buFont typeface="Wingdings" panose="05000000000000000000" pitchFamily="2" charset="2"/>
              <a:buChar char="Ø"/>
            </a:pPr>
            <a:r>
              <a:rPr lang="en-US" dirty="0" smtClean="0"/>
              <a:t>Calibrate all the rest of incoming data with this conjugate to calibrate</a:t>
            </a:r>
          </a:p>
          <a:p>
            <a:pPr>
              <a:buFont typeface="Wingdings" panose="05000000000000000000" pitchFamily="2" charset="2"/>
              <a:buChar char="Ø"/>
            </a:pPr>
            <a:r>
              <a:rPr lang="en-US" dirty="0"/>
              <a:t> </a:t>
            </a:r>
            <a:r>
              <a:rPr lang="en-US" dirty="0" smtClean="0"/>
              <a:t>Eliminates most of the far field assumption up to about 15 degrees from boresight</a:t>
            </a:r>
          </a:p>
          <a:p>
            <a:pPr>
              <a:buFont typeface="Wingdings" panose="05000000000000000000" pitchFamily="2" charset="2"/>
              <a:buChar char="Ø"/>
            </a:pPr>
            <a:r>
              <a:rPr lang="en-US" dirty="0"/>
              <a:t> </a:t>
            </a:r>
            <a:r>
              <a:rPr lang="en-US" dirty="0" smtClean="0"/>
              <a:t>Not perfect, but works for the scope</a:t>
            </a:r>
          </a:p>
          <a:p>
            <a:pPr>
              <a:buFont typeface="Arial" panose="020B0604020202020204" pitchFamily="34" charset="0"/>
              <a:buChar char="•"/>
            </a:pPr>
            <a:endParaRPr lang="en-US" dirty="0"/>
          </a:p>
        </p:txBody>
      </p:sp>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32</a:t>
            </a:fld>
            <a:endParaRPr lang="en-US" sz="1050" dirty="0">
              <a:solidFill>
                <a:srgbClr val="FFFFFF"/>
              </a:solidFill>
              <a:latin typeface="Calibri"/>
              <a:ea typeface="Calibri"/>
              <a:cs typeface="Calibri"/>
              <a:sym typeface="Calibri"/>
            </a:endParaRPr>
          </a:p>
        </p:txBody>
      </p:sp>
      <p:pic>
        <p:nvPicPr>
          <p:cNvPr id="8" name="Picture 7"/>
          <p:cNvPicPr>
            <a:picLocks noChangeAspect="1"/>
          </p:cNvPicPr>
          <p:nvPr/>
        </p:nvPicPr>
        <p:blipFill>
          <a:blip r:embed="rId2"/>
          <a:stretch>
            <a:fillRect/>
          </a:stretch>
        </p:blipFill>
        <p:spPr>
          <a:xfrm>
            <a:off x="2155813" y="4078464"/>
            <a:ext cx="6353175" cy="2085975"/>
          </a:xfrm>
          <a:prstGeom prst="rect">
            <a:avLst/>
          </a:prstGeom>
        </p:spPr>
      </p:pic>
    </p:spTree>
    <p:extLst>
      <p:ext uri="{BB962C8B-B14F-4D97-AF65-F5344CB8AC3E}">
        <p14:creationId xmlns:p14="http://schemas.microsoft.com/office/powerpoint/2010/main" val="2844973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0D0C12CC-9A01-4881-AC16-ABB89D67321D}" type="slidenum">
              <a:rPr lang="en-US" smtClean="0"/>
              <a:t>33</a:t>
            </a:fld>
            <a:endParaRPr lang="en-US"/>
          </a:p>
        </p:txBody>
      </p:sp>
      <p:sp>
        <p:nvSpPr>
          <p:cNvPr id="6" name="TextBox 5"/>
          <p:cNvSpPr txBox="1"/>
          <p:nvPr/>
        </p:nvSpPr>
        <p:spPr>
          <a:xfrm>
            <a:off x="546828" y="237506"/>
            <a:ext cx="9809018" cy="2677656"/>
          </a:xfrm>
          <a:prstGeom prst="rect">
            <a:avLst/>
          </a:prstGeom>
          <a:noFill/>
        </p:spPr>
        <p:txBody>
          <a:bodyPr wrap="square" rtlCol="0">
            <a:spAutoFit/>
          </a:bodyPr>
          <a:lstStyle/>
          <a:p>
            <a:r>
              <a:rPr lang="en-US" sz="4800" u="sng" dirty="0" smtClean="0">
                <a:solidFill>
                  <a:schemeClr val="tx1">
                    <a:lumMod val="75000"/>
                    <a:lumOff val="25000"/>
                  </a:schemeClr>
                </a:solidFill>
                <a:latin typeface="+mj-lt"/>
              </a:rPr>
              <a:t>Radar Reflectors</a:t>
            </a:r>
          </a:p>
          <a:p>
            <a:pPr marL="342900" indent="-342900">
              <a:buFont typeface="Wingdings" panose="05000000000000000000" pitchFamily="2" charset="2"/>
              <a:buChar char="Ø"/>
            </a:pPr>
            <a:r>
              <a:rPr lang="en-US" sz="2400" dirty="0" smtClean="0">
                <a:solidFill>
                  <a:schemeClr val="tx1">
                    <a:lumMod val="75000"/>
                    <a:lumOff val="25000"/>
                  </a:schemeClr>
                </a:solidFill>
              </a:rPr>
              <a:t>Purpose is to create backscatter</a:t>
            </a:r>
          </a:p>
          <a:p>
            <a:pPr marL="800100" lvl="1" indent="-342900">
              <a:buFont typeface="Wingdings" panose="05000000000000000000" pitchFamily="2" charset="2"/>
              <a:buChar char="Ø"/>
            </a:pPr>
            <a:r>
              <a:rPr lang="en-US" sz="2400" dirty="0">
                <a:solidFill>
                  <a:schemeClr val="tx1">
                    <a:lumMod val="75000"/>
                    <a:lumOff val="25000"/>
                  </a:schemeClr>
                </a:solidFill>
              </a:rPr>
              <a:t>Reflects transmitted RF back to receiving horns</a:t>
            </a:r>
          </a:p>
          <a:p>
            <a:pPr lvl="1"/>
            <a:endParaRPr lang="en-US" sz="2400" u="sng" dirty="0" smtClean="0">
              <a:solidFill>
                <a:schemeClr val="tx1">
                  <a:lumMod val="75000"/>
                  <a:lumOff val="25000"/>
                </a:schemeClr>
              </a:solidFill>
            </a:endParaRPr>
          </a:p>
          <a:p>
            <a:endParaRPr lang="en-US" sz="4800" u="sng" dirty="0">
              <a:solidFill>
                <a:schemeClr val="tx1">
                  <a:lumMod val="75000"/>
                  <a:lumOff val="25000"/>
                </a:schemeClr>
              </a:solidFill>
              <a:latin typeface="+mj-lt"/>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308921" y="587948"/>
            <a:ext cx="1928640" cy="2128708"/>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632126" y="544926"/>
            <a:ext cx="1848688" cy="2309699"/>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7777291" y="3353055"/>
            <a:ext cx="4159336" cy="2608300"/>
          </a:xfrm>
          <a:prstGeom prst="rect">
            <a:avLst/>
          </a:prstGeom>
        </p:spPr>
      </p:pic>
      <p:pic>
        <p:nvPicPr>
          <p:cNvPr id="15" name="Picture 14"/>
          <p:cNvPicPr>
            <a:picLocks noChangeAspect="1"/>
          </p:cNvPicPr>
          <p:nvPr/>
        </p:nvPicPr>
        <p:blipFill>
          <a:blip r:embed="rId6"/>
          <a:stretch>
            <a:fillRect/>
          </a:stretch>
        </p:blipFill>
        <p:spPr>
          <a:xfrm>
            <a:off x="414596" y="1985675"/>
            <a:ext cx="6309907" cy="4224894"/>
          </a:xfrm>
          <a:prstGeom prst="rect">
            <a:avLst/>
          </a:prstGeom>
        </p:spPr>
      </p:pic>
      <p:cxnSp>
        <p:nvCxnSpPr>
          <p:cNvPr id="16" name="Straight Arrow Connector 15"/>
          <p:cNvCxnSpPr/>
          <p:nvPr/>
        </p:nvCxnSpPr>
        <p:spPr>
          <a:xfrm flipV="1">
            <a:off x="2552007" y="2915162"/>
            <a:ext cx="856211" cy="262111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3494737" y="2931787"/>
            <a:ext cx="0" cy="2604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1062" y="3689982"/>
            <a:ext cx="872836" cy="307777"/>
          </a:xfrm>
          <a:prstGeom prst="rect">
            <a:avLst/>
          </a:prstGeom>
          <a:noFill/>
        </p:spPr>
        <p:txBody>
          <a:bodyPr wrap="square" rtlCol="0">
            <a:spAutoFit/>
          </a:bodyPr>
          <a:lstStyle/>
          <a:p>
            <a:r>
              <a:rPr lang="en-US" sz="1400" dirty="0" smtClean="0"/>
              <a:t>Transmit</a:t>
            </a:r>
          </a:p>
        </p:txBody>
      </p:sp>
      <p:sp>
        <p:nvSpPr>
          <p:cNvPr id="19" name="TextBox 18"/>
          <p:cNvSpPr txBox="1"/>
          <p:nvPr/>
        </p:nvSpPr>
        <p:spPr>
          <a:xfrm>
            <a:off x="3528392" y="4071830"/>
            <a:ext cx="872836" cy="307777"/>
          </a:xfrm>
          <a:prstGeom prst="rect">
            <a:avLst/>
          </a:prstGeom>
          <a:noFill/>
        </p:spPr>
        <p:txBody>
          <a:bodyPr wrap="square" rtlCol="0">
            <a:spAutoFit/>
          </a:bodyPr>
          <a:lstStyle/>
          <a:p>
            <a:r>
              <a:rPr lang="en-US" sz="1400" dirty="0" smtClean="0"/>
              <a:t>Receive</a:t>
            </a:r>
          </a:p>
        </p:txBody>
      </p:sp>
      <p:cxnSp>
        <p:nvCxnSpPr>
          <p:cNvPr id="20" name="Straight Connector 19"/>
          <p:cNvCxnSpPr/>
          <p:nvPr/>
        </p:nvCxnSpPr>
        <p:spPr>
          <a:xfrm>
            <a:off x="2834640" y="3931920"/>
            <a:ext cx="180420" cy="139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528392" y="4330700"/>
            <a:ext cx="297483" cy="193675"/>
          </a:xfrm>
          <a:prstGeom prst="line">
            <a:avLst/>
          </a:prstGeom>
        </p:spPr>
        <p:style>
          <a:lnRef idx="1">
            <a:schemeClr val="accent1"/>
          </a:lnRef>
          <a:fillRef idx="0">
            <a:schemeClr val="accent1"/>
          </a:fillRef>
          <a:effectRef idx="0">
            <a:schemeClr val="accent1"/>
          </a:effectRef>
          <a:fontRef idx="minor">
            <a:schemeClr val="tx1"/>
          </a:fontRef>
        </p:style>
      </p:cxnSp>
      <p:sp>
        <p:nvSpPr>
          <p:cNvPr id="22"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388989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Logical Indexing</a:t>
            </a:r>
            <a:endParaRPr lang="en-US" dirty="0"/>
          </a:p>
        </p:txBody>
      </p:sp>
      <p:sp>
        <p:nvSpPr>
          <p:cNvPr id="3" name="Content Placeholder 2"/>
          <p:cNvSpPr>
            <a:spLocks noGrp="1"/>
          </p:cNvSpPr>
          <p:nvPr>
            <p:ph type="body" idx="1"/>
          </p:nvPr>
        </p:nvSpPr>
        <p:spPr/>
        <p:txBody>
          <a:bodyPr/>
          <a:lstStyle/>
          <a:p>
            <a:pPr indent="0">
              <a:buNone/>
            </a:pPr>
            <a:r>
              <a:rPr lang="en-US" sz="2800" u="sng" dirty="0" smtClean="0"/>
              <a:t>Advantages </a:t>
            </a:r>
          </a:p>
          <a:p>
            <a:pPr>
              <a:buFont typeface="Wingdings" panose="05000000000000000000" pitchFamily="2" charset="2"/>
              <a:buChar char="Ø"/>
            </a:pPr>
            <a:r>
              <a:rPr lang="en-US" dirty="0" smtClean="0"/>
              <a:t>Can eliminate the noise floor</a:t>
            </a:r>
          </a:p>
          <a:p>
            <a:pPr>
              <a:buFont typeface="Wingdings" panose="05000000000000000000" pitchFamily="2" charset="2"/>
              <a:buChar char="Ø"/>
            </a:pPr>
            <a:r>
              <a:rPr lang="en-US" dirty="0"/>
              <a:t> </a:t>
            </a:r>
            <a:r>
              <a:rPr lang="en-US" dirty="0" smtClean="0"/>
              <a:t>Sets all data to zero if below certain energy level</a:t>
            </a:r>
          </a:p>
          <a:p>
            <a:pPr>
              <a:buFont typeface="Wingdings" panose="05000000000000000000" pitchFamily="2" charset="2"/>
              <a:buChar char="Ø"/>
            </a:pPr>
            <a:r>
              <a:rPr lang="en-US" dirty="0"/>
              <a:t> </a:t>
            </a:r>
            <a:r>
              <a:rPr lang="en-US" dirty="0" smtClean="0"/>
              <a:t>Should only show stripe in the bar graph</a:t>
            </a:r>
          </a:p>
          <a:p>
            <a:pPr>
              <a:buFont typeface="Wingdings" panose="05000000000000000000" pitchFamily="2" charset="2"/>
              <a:buChar char="Ø"/>
            </a:pPr>
            <a:r>
              <a:rPr lang="en-US" dirty="0" smtClean="0"/>
              <a:t> Can also be used for display purposes along with boresight calibration</a:t>
            </a:r>
          </a:p>
        </p:txBody>
      </p:sp>
      <p:sp>
        <p:nvSpPr>
          <p:cNvPr id="6" name="Text Placeholder 5"/>
          <p:cNvSpPr>
            <a:spLocks noGrp="1"/>
          </p:cNvSpPr>
          <p:nvPr>
            <p:ph type="body" idx="2"/>
          </p:nvPr>
        </p:nvSpPr>
        <p:spPr/>
        <p:txBody>
          <a:bodyPr/>
          <a:lstStyle/>
          <a:p>
            <a:pPr lvl="0" indent="0">
              <a:buClr>
                <a:srgbClr val="1CADE4"/>
              </a:buClr>
              <a:buNone/>
            </a:pPr>
            <a:r>
              <a:rPr lang="en-US" sz="2800" u="sng" dirty="0" smtClean="0"/>
              <a:t>Disadvantages </a:t>
            </a:r>
            <a:endParaRPr lang="en-US" sz="2800" u="sng" dirty="0"/>
          </a:p>
          <a:p>
            <a:pPr>
              <a:buFont typeface="Wingdings" panose="05000000000000000000" pitchFamily="2" charset="2"/>
              <a:buChar char="Ø"/>
            </a:pPr>
            <a:r>
              <a:rPr lang="en-US" dirty="0"/>
              <a:t>Not </a:t>
            </a:r>
            <a:r>
              <a:rPr lang="en-US" dirty="0" smtClean="0"/>
              <a:t>very accurate</a:t>
            </a:r>
          </a:p>
          <a:p>
            <a:pPr>
              <a:buFont typeface="Wingdings" panose="05000000000000000000" pitchFamily="2" charset="2"/>
              <a:buChar char="Ø"/>
            </a:pPr>
            <a:r>
              <a:rPr lang="en-US" dirty="0"/>
              <a:t> Does not account for and take away large reflections that are detected</a:t>
            </a:r>
          </a:p>
          <a:p>
            <a:pPr>
              <a:buFont typeface="Wingdings" panose="05000000000000000000" pitchFamily="2" charset="2"/>
              <a:buChar char="Ø"/>
            </a:pPr>
            <a:r>
              <a:rPr lang="en-US" dirty="0"/>
              <a:t> Must know energy expected energy level for detection</a:t>
            </a:r>
          </a:p>
          <a:p>
            <a:pPr>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34</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16449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Logical Indexing</a:t>
            </a:r>
            <a:endParaRPr lang="en-US" dirty="0"/>
          </a:p>
        </p:txBody>
      </p:sp>
      <p:sp>
        <p:nvSpPr>
          <p:cNvPr id="3" name="Content Placeholder 2"/>
          <p:cNvSpPr>
            <a:spLocks noGrp="1"/>
          </p:cNvSpPr>
          <p:nvPr>
            <p:ph idx="1"/>
          </p:nvPr>
        </p:nvSpPr>
        <p:spPr>
          <a:xfrm>
            <a:off x="1001746" y="1845734"/>
            <a:ext cx="10058400" cy="4023360"/>
          </a:xfrm>
        </p:spPr>
        <p:txBody>
          <a:bodyPr/>
          <a:lstStyle/>
          <a:p>
            <a:pPr marL="0" indent="0">
              <a:lnSpc>
                <a:spcPct val="100000"/>
              </a:lnSpc>
              <a:buNone/>
            </a:pPr>
            <a:r>
              <a:rPr lang="it-IT" sz="1800" dirty="0" smtClean="0"/>
              <a:t>&gt;&gt; </a:t>
            </a:r>
            <a:r>
              <a:rPr lang="it-IT" sz="1800" dirty="0"/>
              <a:t>Data = [2 5 5 3 2 1 2 5 6 5 2];</a:t>
            </a:r>
          </a:p>
          <a:p>
            <a:pPr marL="0" indent="0">
              <a:lnSpc>
                <a:spcPct val="100000"/>
              </a:lnSpc>
              <a:buNone/>
            </a:pPr>
            <a:r>
              <a:rPr lang="it-IT" sz="1800" dirty="0"/>
              <a:t>&gt;&gt; Data(~(Data </a:t>
            </a:r>
            <a:r>
              <a:rPr lang="it-IT" sz="1800" dirty="0" smtClean="0"/>
              <a:t>&gt; 4)) </a:t>
            </a:r>
            <a:r>
              <a:rPr lang="it-IT" sz="1800" dirty="0"/>
              <a:t>= 0</a:t>
            </a:r>
          </a:p>
          <a:p>
            <a:pPr marL="0" indent="0">
              <a:buNone/>
            </a:pPr>
            <a:r>
              <a:rPr lang="it-IT" sz="1800" dirty="0"/>
              <a:t>Data </a:t>
            </a:r>
            <a:r>
              <a:rPr lang="it-IT" sz="1800" dirty="0" smtClean="0"/>
              <a:t>=</a:t>
            </a:r>
          </a:p>
          <a:p>
            <a:pPr marL="0" indent="0">
              <a:buNone/>
            </a:pPr>
            <a:r>
              <a:rPr lang="it-IT" sz="1800" dirty="0"/>
              <a:t> </a:t>
            </a:r>
            <a:r>
              <a:rPr lang="it-IT" sz="1800" dirty="0" smtClean="0"/>
              <a:t>  0     </a:t>
            </a:r>
            <a:r>
              <a:rPr lang="it-IT" sz="1800" dirty="0"/>
              <a:t>5     5     0     0     0     0     5     6     5     0</a:t>
            </a:r>
          </a:p>
          <a:p>
            <a:pPr marL="0" indent="0">
              <a:buNone/>
            </a:pPr>
            <a:endParaRPr lang="it-IT"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411988" y="3506207"/>
            <a:ext cx="3602865" cy="2778033"/>
          </a:xfrm>
          <a:prstGeom prst="rect">
            <a:avLst/>
          </a:prstGeom>
        </p:spPr>
      </p:pic>
      <p:pic>
        <p:nvPicPr>
          <p:cNvPr id="5" name="Picture 4"/>
          <p:cNvPicPr>
            <a:picLocks noChangeAspect="1"/>
          </p:cNvPicPr>
          <p:nvPr/>
        </p:nvPicPr>
        <p:blipFill>
          <a:blip r:embed="rId3"/>
          <a:stretch>
            <a:fillRect/>
          </a:stretch>
        </p:blipFill>
        <p:spPr>
          <a:xfrm>
            <a:off x="6532289" y="3506207"/>
            <a:ext cx="3640753" cy="2813003"/>
          </a:xfrm>
          <a:prstGeom prst="rect">
            <a:avLst/>
          </a:prstGeom>
        </p:spPr>
      </p:pic>
      <p:sp>
        <p:nvSpPr>
          <p:cNvPr id="6" name="Footer Placeholder 5"/>
          <p:cNvSpPr>
            <a:spLocks noGrp="1"/>
          </p:cNvSpPr>
          <p:nvPr>
            <p:ph type="ftr" idx="11"/>
          </p:nvPr>
        </p:nvSpPr>
        <p:spPr/>
        <p:txBody>
          <a:bodyPr/>
          <a:lstStyle/>
          <a:p>
            <a:r>
              <a:rPr lang="en-US" smtClean="0"/>
              <a:t>SAR Imager Team</a:t>
            </a:r>
            <a:endParaRPr lang="en-US" dirty="0"/>
          </a:p>
        </p:txBody>
      </p:sp>
      <p:sp>
        <p:nvSpPr>
          <p:cNvPr id="7" name="Slide Number Placeholder 6"/>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35</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21581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Still open to implementation</a:t>
            </a:r>
          </a:p>
          <a:p>
            <a:pPr>
              <a:buFont typeface="Wingdings" panose="05000000000000000000" pitchFamily="2" charset="2"/>
              <a:buChar char="Ø"/>
            </a:pPr>
            <a:r>
              <a:rPr lang="en-US" dirty="0"/>
              <a:t> </a:t>
            </a:r>
            <a:r>
              <a:rPr lang="en-US" dirty="0" smtClean="0"/>
              <a:t>Time dependent</a:t>
            </a:r>
            <a:endParaRPr lang="en-US" dirty="0"/>
          </a:p>
          <a:p>
            <a:pPr>
              <a:buFont typeface="Wingdings" panose="05000000000000000000" pitchFamily="2" charset="2"/>
              <a:buChar char="Ø"/>
            </a:pPr>
            <a:r>
              <a:rPr lang="en-US" dirty="0"/>
              <a:t> </a:t>
            </a:r>
            <a:r>
              <a:rPr lang="en-US" dirty="0" smtClean="0"/>
              <a:t>Can be worked on in between teams</a:t>
            </a:r>
          </a:p>
          <a:p>
            <a:pPr>
              <a:buFont typeface="Wingdings" panose="05000000000000000000" pitchFamily="2" charset="2"/>
              <a:buChar char="Ø"/>
            </a:pPr>
            <a:r>
              <a:rPr lang="en-US" dirty="0"/>
              <a:t> </a:t>
            </a:r>
            <a:r>
              <a:rPr lang="en-US" dirty="0" smtClean="0"/>
              <a:t>3</a:t>
            </a:r>
            <a:r>
              <a:rPr lang="en-US" baseline="30000" dirty="0" smtClean="0"/>
              <a:t>rd</a:t>
            </a:r>
            <a:r>
              <a:rPr lang="en-US" dirty="0" smtClean="0"/>
              <a:t> Generation Goal</a:t>
            </a:r>
          </a:p>
          <a:p>
            <a:pPr>
              <a:buFont typeface="Arial" panose="020B0604020202020204" pitchFamily="34" charset="0"/>
              <a:buChar char="•"/>
            </a:pPr>
            <a:endParaRPr lang="en-US" dirty="0" smtClean="0"/>
          </a:p>
        </p:txBody>
      </p:sp>
      <p:pic>
        <p:nvPicPr>
          <p:cNvPr id="1030" name="Picture 6" descr="http://cs231n.github.io/assets/nn1/neural_ne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2016456"/>
            <a:ext cx="48672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36</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42713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MATLAB GUI &amp; Diagram </a:t>
            </a:r>
            <a:endParaRPr lang="en-US" dirty="0"/>
          </a:p>
        </p:txBody>
      </p:sp>
      <p:sp>
        <p:nvSpPr>
          <p:cNvPr id="3" name="Content Placeholder 2"/>
          <p:cNvSpPr>
            <a:spLocks noGrp="1"/>
          </p:cNvSpPr>
          <p:nvPr>
            <p:ph idx="1"/>
          </p:nvPr>
        </p:nvSpPr>
        <p:spPr>
          <a:xfrm>
            <a:off x="703579" y="1845733"/>
            <a:ext cx="10058398" cy="4023360"/>
          </a:xfrm>
        </p:spPr>
        <p:txBody>
          <a:bodyPr/>
          <a:lstStyle/>
          <a:p>
            <a:pPr>
              <a:buFont typeface="Wingdings" panose="05000000000000000000" pitchFamily="2" charset="2"/>
              <a:buChar char="Ø"/>
            </a:pPr>
            <a:r>
              <a:rPr lang="en-US" dirty="0"/>
              <a:t> </a:t>
            </a:r>
            <a:r>
              <a:rPr lang="en-US" dirty="0" smtClean="0"/>
              <a:t>Will implement the laptop as part of the signal path</a:t>
            </a:r>
          </a:p>
          <a:p>
            <a:pPr>
              <a:buFont typeface="Wingdings" panose="05000000000000000000" pitchFamily="2" charset="2"/>
              <a:buChar char="Ø"/>
            </a:pPr>
            <a:r>
              <a:rPr lang="en-US" dirty="0"/>
              <a:t> </a:t>
            </a:r>
            <a:r>
              <a:rPr lang="en-US" dirty="0" smtClean="0"/>
              <a:t>FPGA and MATLAB “talking” with each other</a:t>
            </a:r>
          </a:p>
          <a:p>
            <a:pPr>
              <a:buFont typeface="Wingdings" panose="05000000000000000000" pitchFamily="2" charset="2"/>
              <a:buChar char="Ø"/>
            </a:pPr>
            <a:r>
              <a:rPr lang="en-US" dirty="0" smtClean="0"/>
              <a:t> Creating custom Graphical User Interface (GUI)</a:t>
            </a:r>
            <a:endParaRPr lang="en-US" dirty="0"/>
          </a:p>
          <a:p>
            <a:pPr>
              <a:buFont typeface="Wingdings" panose="05000000000000000000" pitchFamily="2" charset="2"/>
              <a:buChar char="Ø"/>
            </a:pPr>
            <a:r>
              <a:rPr lang="en-US" dirty="0" smtClean="0"/>
              <a:t> Expected Challenges:</a:t>
            </a:r>
          </a:p>
          <a:p>
            <a:pPr lvl="1">
              <a:buFont typeface="Wingdings" panose="05000000000000000000" pitchFamily="2" charset="2"/>
              <a:buChar char="Ø"/>
            </a:pPr>
            <a:r>
              <a:rPr lang="en-US" dirty="0" smtClean="0"/>
              <a:t>Converting 12 bit binary word to decimal </a:t>
            </a:r>
          </a:p>
          <a:p>
            <a:pPr lvl="1">
              <a:buFont typeface="Wingdings" panose="05000000000000000000" pitchFamily="2" charset="2"/>
              <a:buChar char="Ø"/>
            </a:pPr>
            <a:r>
              <a:rPr lang="en-US" dirty="0" smtClean="0"/>
              <a:t>Accuracy after conversion</a:t>
            </a:r>
          </a:p>
          <a:p>
            <a:pPr lvl="1">
              <a:buFont typeface="Wingdings" panose="05000000000000000000" pitchFamily="2" charset="2"/>
              <a:buChar char="Ø"/>
            </a:pPr>
            <a:r>
              <a:rPr lang="en-US" dirty="0" smtClean="0"/>
              <a:t>Calibration calculations</a:t>
            </a:r>
          </a:p>
          <a:p>
            <a:pPr lvl="1">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5290930" y="3271365"/>
            <a:ext cx="6140778" cy="2871203"/>
          </a:xfrm>
          <a:prstGeom prst="rect">
            <a:avLst/>
          </a:prstGeom>
        </p:spPr>
      </p:pic>
      <p:sp>
        <p:nvSpPr>
          <p:cNvPr id="5" name="Footer Placeholder 4"/>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mtClean="0"/>
              <a:t>37</a:t>
            </a:fld>
            <a:endParaRPr lang="en-US"/>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JORDAN BOLDUC</a:t>
            </a:r>
            <a:endParaRPr lang="en-US" dirty="0"/>
          </a:p>
        </p:txBody>
      </p:sp>
    </p:spTree>
    <p:extLst>
      <p:ext uri="{BB962C8B-B14F-4D97-AF65-F5344CB8AC3E}">
        <p14:creationId xmlns:p14="http://schemas.microsoft.com/office/powerpoint/2010/main" val="2007723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Budget</a:t>
            </a:r>
            <a:endParaRPr lang="en-US" dirty="0"/>
          </a:p>
        </p:txBody>
      </p:sp>
      <p:graphicFrame>
        <p:nvGraphicFramePr>
          <p:cNvPr id="5" name="Content Placeholder 4"/>
          <p:cNvGraphicFramePr>
            <a:graphicFrameLocks noGrp="1"/>
          </p:cNvGraphicFramePr>
          <p:nvPr>
            <p:ph sz="half" idx="1"/>
            <p:extLst/>
          </p:nvPr>
        </p:nvGraphicFramePr>
        <p:xfrm>
          <a:off x="20865" y="1846262"/>
          <a:ext cx="4938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4150111" y="1846263"/>
            <a:ext cx="3964578" cy="32867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Items yet to be purchased:</a:t>
            </a:r>
          </a:p>
          <a:p>
            <a:pPr marL="285750" indent="-285750">
              <a:buFont typeface="Wingdings" panose="05000000000000000000" pitchFamily="2" charset="2"/>
              <a:buChar char="Ø"/>
            </a:pPr>
            <a:r>
              <a:rPr lang="en-US" sz="1800" dirty="0"/>
              <a:t>Secure case for electrical components</a:t>
            </a:r>
          </a:p>
          <a:p>
            <a:pPr marL="285750" indent="-285750">
              <a:buFont typeface="Wingdings" panose="05000000000000000000" pitchFamily="2" charset="2"/>
              <a:buChar char="Ø"/>
            </a:pPr>
            <a:r>
              <a:rPr lang="en-US" sz="1800" dirty="0"/>
              <a:t>Storage for testing equipment</a:t>
            </a:r>
          </a:p>
          <a:p>
            <a:pPr marL="285750" indent="-285750">
              <a:buFont typeface="Wingdings" panose="05000000000000000000" pitchFamily="2" charset="2"/>
              <a:buChar char="Ø"/>
            </a:pPr>
            <a:r>
              <a:rPr lang="en-US" sz="1800" dirty="0"/>
              <a:t>RF Panel setup</a:t>
            </a:r>
          </a:p>
          <a:p>
            <a:pPr marL="285750" indent="-285750">
              <a:buFont typeface="Wingdings" panose="05000000000000000000" pitchFamily="2" charset="2"/>
              <a:buChar char="Ø"/>
            </a:pPr>
            <a:r>
              <a:rPr lang="en-US" sz="1800" dirty="0"/>
              <a:t>Replacing faulty equipment</a:t>
            </a:r>
          </a:p>
          <a:p>
            <a:pPr marL="285750" indent="-285750">
              <a:buFont typeface="Wingdings" panose="05000000000000000000" pitchFamily="2" charset="2"/>
              <a:buChar char="Ø"/>
            </a:pPr>
            <a:r>
              <a:rPr lang="en-US" sz="1800" dirty="0"/>
              <a:t>Renting testing equipment</a:t>
            </a:r>
          </a:p>
        </p:txBody>
      </p:sp>
      <p:graphicFrame>
        <p:nvGraphicFramePr>
          <p:cNvPr id="8" name="Content Placeholder 7"/>
          <p:cNvGraphicFramePr>
            <a:graphicFrameLocks noGrp="1"/>
          </p:cNvGraphicFramePr>
          <p:nvPr>
            <p:ph sz="half" idx="2"/>
            <p:extLst/>
          </p:nvPr>
        </p:nvGraphicFramePr>
        <p:xfrm>
          <a:off x="6991350" y="1846263"/>
          <a:ext cx="49371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38</a:t>
            </a:fld>
            <a:endParaRPr lang="en-US"/>
          </a:p>
        </p:txBody>
      </p:sp>
      <p:sp>
        <p:nvSpPr>
          <p:cNvPr id="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1293195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Budget (2014-2016)</a:t>
            </a:r>
            <a:endParaRPr lang="en-US" dirty="0"/>
          </a:p>
        </p:txBody>
      </p:sp>
      <p:graphicFrame>
        <p:nvGraphicFramePr>
          <p:cNvPr id="5" name="Content Placeholder 4"/>
          <p:cNvGraphicFramePr>
            <a:graphicFrameLocks noGrp="1"/>
          </p:cNvGraphicFramePr>
          <p:nvPr>
            <p:ph idx="1"/>
            <p:extLst/>
          </p:nvPr>
        </p:nvGraphicFramePr>
        <p:xfrm>
          <a:off x="1097280" y="1855961"/>
          <a:ext cx="10058400" cy="422125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mtClean="0"/>
              <a:t>39</a:t>
            </a:fld>
            <a:endParaRPr lang="en-US"/>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JOSH DENNIS</a:t>
            </a:r>
            <a:endParaRPr lang="en-US" dirty="0"/>
          </a:p>
        </p:txBody>
      </p:sp>
    </p:spTree>
    <p:extLst>
      <p:ext uri="{BB962C8B-B14F-4D97-AF65-F5344CB8AC3E}">
        <p14:creationId xmlns:p14="http://schemas.microsoft.com/office/powerpoint/2010/main" val="360032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 Introduction</a:t>
            </a:r>
            <a:endParaRPr lang="en-US" dirty="0"/>
          </a:p>
        </p:txBody>
      </p:sp>
      <p:sp>
        <p:nvSpPr>
          <p:cNvPr id="3" name="Text Placeholder 2"/>
          <p:cNvSpPr>
            <a:spLocks noGrp="1"/>
          </p:cNvSpPr>
          <p:nvPr>
            <p:ph type="body" idx="1"/>
          </p:nvPr>
        </p:nvSpPr>
        <p:spPr/>
        <p:txBody>
          <a:bodyPr/>
          <a:lstStyle/>
          <a:p>
            <a:pPr marL="0" indent="0">
              <a:spcBef>
                <a:spcPts val="600"/>
              </a:spcBef>
              <a:buNone/>
            </a:pPr>
            <a:r>
              <a:rPr lang="en-US" b="1" dirty="0"/>
              <a:t>What </a:t>
            </a:r>
            <a:r>
              <a:rPr lang="en-US" b="1" dirty="0" smtClean="0"/>
              <a:t>is SAR</a:t>
            </a:r>
            <a:r>
              <a:rPr lang="en-US" b="1" dirty="0"/>
              <a:t>?</a:t>
            </a:r>
          </a:p>
          <a:p>
            <a:pPr>
              <a:spcBef>
                <a:spcPts val="600"/>
              </a:spcBef>
            </a:pPr>
            <a:r>
              <a:rPr lang="en-US" i="1" u="sng" dirty="0"/>
              <a:t>Synthetic Aperture Radar</a:t>
            </a:r>
            <a:r>
              <a:rPr lang="en-US" i="1" dirty="0"/>
              <a:t>: </a:t>
            </a:r>
            <a:r>
              <a:rPr lang="en-US" dirty="0"/>
              <a:t>Typically, a </a:t>
            </a:r>
            <a:r>
              <a:rPr lang="en-US" dirty="0" smtClean="0"/>
              <a:t>single </a:t>
            </a:r>
            <a:r>
              <a:rPr lang="en-US" dirty="0"/>
              <a:t>antenna is attached to an aircraft flying over a target zone capturing several </a:t>
            </a:r>
            <a:r>
              <a:rPr lang="en-US" dirty="0" smtClean="0"/>
              <a:t>wide-beam images, and combines them into a single, high-resolution, narrow-beam image.</a:t>
            </a:r>
          </a:p>
          <a:p>
            <a:pPr lvl="1">
              <a:spcBef>
                <a:spcPts val="600"/>
              </a:spcBef>
            </a:pPr>
            <a:endParaRPr lang="en-US" b="1" u="sng" dirty="0"/>
          </a:p>
          <a:p>
            <a:endParaRPr lang="en-US" dirty="0"/>
          </a:p>
        </p:txBody>
      </p:sp>
      <p:sp>
        <p:nvSpPr>
          <p:cNvPr id="5" name="Footer Placeholder 4"/>
          <p:cNvSpPr>
            <a:spLocks noGrp="1"/>
          </p:cNvSpPr>
          <p:nvPr>
            <p:ph type="ftr" idx="11"/>
          </p:nvPr>
        </p:nvSpPr>
        <p:spPr/>
        <p:txBody>
          <a:bodyPr/>
          <a:lstStyle/>
          <a:p>
            <a:r>
              <a:rPr lang="en-US" dirty="0"/>
              <a:t>SAR Imager</a:t>
            </a:r>
            <a:endParaRPr lang="en-US"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4</a:t>
            </a:fld>
            <a:endParaRPr lang="en-US" sz="1050" b="0" i="0" u="none" strike="noStrike" cap="none" baseline="0">
              <a:solidFill>
                <a:srgbClr val="FFFFFF"/>
              </a:solidFill>
              <a:latin typeface="Calibri"/>
              <a:ea typeface="Calibri"/>
              <a:cs typeface="Calibri"/>
              <a:sym typeface="Calibri"/>
              <a:rtl val="0"/>
            </a:endParaRPr>
          </a:p>
        </p:txBody>
      </p:sp>
      <p:pic>
        <p:nvPicPr>
          <p:cNvPr id="7"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1" y="3775139"/>
            <a:ext cx="4937760" cy="2490383"/>
          </a:xfrm>
        </p:spPr>
      </p:pic>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pic>
        <p:nvPicPr>
          <p:cNvPr id="9" name="Content Placeholder 10"/>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7648577" y="1967275"/>
            <a:ext cx="3094403" cy="4022725"/>
          </a:xfrm>
          <a:prstGeom prst="rect">
            <a:avLst/>
          </a:prstGeom>
        </p:spPr>
      </p:pic>
    </p:spTree>
    <p:extLst>
      <p:ext uri="{BB962C8B-B14F-4D97-AF65-F5344CB8AC3E}">
        <p14:creationId xmlns:p14="http://schemas.microsoft.com/office/powerpoint/2010/main" val="4085695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1"/>
          </p:nvPr>
        </p:nvSpPr>
        <p:spPr/>
        <p:txBody>
          <a:bodyPr/>
          <a:lstStyle/>
          <a:p>
            <a:r>
              <a:rPr lang="en-US" dirty="0"/>
              <a:t>SAR Imager</a:t>
            </a: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5</a:t>
            </a:fld>
            <a:endParaRPr lang="en-US" sz="1050" b="0" i="0" u="none" strike="noStrike" cap="none">
              <a:solidFill>
                <a:srgbClr val="FFFFFF"/>
              </a:solidFill>
              <a:latin typeface="Calibri"/>
              <a:ea typeface="Calibri"/>
              <a:cs typeface="Calibri"/>
              <a:sym typeface="Calibri"/>
            </a:endParaRPr>
          </a:p>
        </p:txBody>
      </p:sp>
      <p:pic>
        <p:nvPicPr>
          <p:cNvPr id="6" name="Picture 5"/>
          <p:cNvPicPr>
            <a:picLocks noChangeAspect="1"/>
          </p:cNvPicPr>
          <p:nvPr/>
        </p:nvPicPr>
        <p:blipFill>
          <a:blip r:embed="rId2"/>
          <a:stretch>
            <a:fillRect/>
          </a:stretch>
        </p:blipFill>
        <p:spPr>
          <a:xfrm>
            <a:off x="1061202" y="1116597"/>
            <a:ext cx="10656219" cy="647700"/>
          </a:xfrm>
          <a:prstGeom prst="rect">
            <a:avLst/>
          </a:prstGeom>
        </p:spPr>
      </p:pic>
      <p:cxnSp>
        <p:nvCxnSpPr>
          <p:cNvPr id="96" name="Straight Connector 95"/>
          <p:cNvCxnSpPr/>
          <p:nvPr/>
        </p:nvCxnSpPr>
        <p:spPr>
          <a:xfrm>
            <a:off x="3035626" y="546104"/>
            <a:ext cx="0" cy="5054600"/>
          </a:xfrm>
          <a:prstGeom prst="line">
            <a:avLst/>
          </a:prstGeom>
          <a:noFill/>
          <a:ln w="6350" cap="flat" cmpd="sng" algn="ctr">
            <a:solidFill>
              <a:srgbClr val="5B9BD5"/>
            </a:solidFill>
            <a:prstDash val="solid"/>
            <a:miter lim="800000"/>
          </a:ln>
          <a:effectLst/>
        </p:spPr>
      </p:cxnSp>
      <p:sp>
        <p:nvSpPr>
          <p:cNvPr id="97" name="Isosceles Triangle 96"/>
          <p:cNvSpPr/>
          <p:nvPr/>
        </p:nvSpPr>
        <p:spPr>
          <a:xfrm rot="16200000">
            <a:off x="3108569" y="604068"/>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8" name="Explosion 1 97"/>
          <p:cNvSpPr/>
          <p:nvPr/>
        </p:nvSpPr>
        <p:spPr>
          <a:xfrm>
            <a:off x="10193867" y="2931425"/>
            <a:ext cx="397933" cy="414866"/>
          </a:xfrm>
          <a:prstGeom prst="irregularSeal1">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cxnSp>
        <p:nvCxnSpPr>
          <p:cNvPr id="99" name="Straight Arrow Connector 98"/>
          <p:cNvCxnSpPr>
            <a:stCxn id="97" idx="3"/>
            <a:endCxn id="98" idx="1"/>
          </p:cNvCxnSpPr>
          <p:nvPr/>
        </p:nvCxnSpPr>
        <p:spPr>
          <a:xfrm>
            <a:off x="3691467" y="931989"/>
            <a:ext cx="6502400" cy="2164902"/>
          </a:xfrm>
          <a:prstGeom prst="straightConnector1">
            <a:avLst/>
          </a:prstGeom>
          <a:noFill/>
          <a:ln w="6350" cap="flat" cmpd="sng" algn="ctr">
            <a:solidFill>
              <a:srgbClr val="5B9BD5"/>
            </a:solidFill>
            <a:prstDash val="solid"/>
            <a:miter lim="800000"/>
            <a:tailEnd type="stealth" w="lg" len="lg"/>
          </a:ln>
          <a:effectLst/>
        </p:spPr>
      </p:cxnSp>
      <p:cxnSp>
        <p:nvCxnSpPr>
          <p:cNvPr id="100" name="Straight Arrow Connector 99"/>
          <p:cNvCxnSpPr>
            <a:stCxn id="98" idx="1"/>
            <a:endCxn id="102" idx="3"/>
          </p:cNvCxnSpPr>
          <p:nvPr/>
        </p:nvCxnSpPr>
        <p:spPr>
          <a:xfrm flipH="1">
            <a:off x="3691467" y="3096891"/>
            <a:ext cx="6502400" cy="2248837"/>
          </a:xfrm>
          <a:prstGeom prst="straightConnector1">
            <a:avLst/>
          </a:prstGeom>
          <a:noFill/>
          <a:ln w="6350" cap="flat" cmpd="sng" algn="ctr">
            <a:solidFill>
              <a:srgbClr val="5B9BD5"/>
            </a:solidFill>
            <a:prstDash val="solid"/>
            <a:miter lim="800000"/>
            <a:tailEnd type="stealth"/>
          </a:ln>
          <a:effectLst/>
        </p:spPr>
      </p:cxnSp>
      <p:sp>
        <p:nvSpPr>
          <p:cNvPr id="101" name="Isosceles Triangle 100"/>
          <p:cNvSpPr/>
          <p:nvPr/>
        </p:nvSpPr>
        <p:spPr>
          <a:xfrm rot="16200000">
            <a:off x="2390890" y="2655047"/>
            <a:ext cx="2296048" cy="967621"/>
          </a:xfrm>
          <a:prstGeom prst="triangle">
            <a:avLst/>
          </a:prstGeom>
          <a:pattFill prst="ltUpDiag">
            <a:fgClr>
              <a:srgbClr val="5B9BD5"/>
            </a:fgClr>
            <a:bgClr>
              <a:sysClr val="window" lastClr="FFFFFF"/>
            </a:bgClr>
          </a:pattFill>
          <a:ln w="12700" cap="flat" cmpd="sng" algn="ctr">
            <a:solidFill>
              <a:srgbClr val="5B9BD5">
                <a:shade val="50000"/>
              </a:srgbClr>
            </a:solidFill>
            <a:prstDash val="dash"/>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TX / RX</a:t>
            </a:r>
            <a:endParaRPr kumimoji="0" lang="en-US" sz="1000" b="1" i="0" u="none" strike="noStrike" kern="1200" cap="none" spc="0" normalizeH="0" baseline="0" noProof="0" dirty="0" smtClean="0">
              <a:ln w="0">
                <a:solidFill>
                  <a:prstClr val="black"/>
                </a:solidFill>
              </a:ln>
              <a:solidFill>
                <a:prstClr val="black"/>
              </a:solidFill>
              <a:effectLst/>
              <a:uLnTx/>
              <a:uFillTx/>
              <a:latin typeface="Calibri" panose="020F0502020204030204"/>
              <a:ea typeface="+mn-ea"/>
              <a:cs typeface="+mn-cs"/>
            </a:endParaRPr>
          </a:p>
        </p:txBody>
      </p:sp>
      <p:sp>
        <p:nvSpPr>
          <p:cNvPr id="102" name="Isosceles Triangle 101"/>
          <p:cNvSpPr/>
          <p:nvPr/>
        </p:nvSpPr>
        <p:spPr>
          <a:xfrm rot="16200000">
            <a:off x="3108569" y="5017807"/>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cxnSp>
        <p:nvCxnSpPr>
          <p:cNvPr id="103" name="Straight Connector 102"/>
          <p:cNvCxnSpPr>
            <a:stCxn id="101" idx="3"/>
            <a:endCxn id="98" idx="1"/>
          </p:cNvCxnSpPr>
          <p:nvPr/>
        </p:nvCxnSpPr>
        <p:spPr>
          <a:xfrm flipV="1">
            <a:off x="4022725" y="3096891"/>
            <a:ext cx="6171142" cy="41967"/>
          </a:xfrm>
          <a:prstGeom prst="line">
            <a:avLst/>
          </a:prstGeom>
          <a:noFill/>
          <a:ln w="6350" cap="flat" cmpd="sng" algn="ctr">
            <a:solidFill>
              <a:srgbClr val="5B9BD5"/>
            </a:solidFill>
            <a:prstDash val="dash"/>
            <a:miter lim="800000"/>
          </a:ln>
          <a:effectLst/>
        </p:spPr>
      </p:cxnSp>
      <p:sp>
        <p:nvSpPr>
          <p:cNvPr id="104" name="Flowchart: Summing Junction 103"/>
          <p:cNvSpPr/>
          <p:nvPr/>
        </p:nvSpPr>
        <p:spPr>
          <a:xfrm>
            <a:off x="2912534" y="300477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05" name="TextBox 104"/>
          <p:cNvSpPr txBox="1"/>
          <p:nvPr/>
        </p:nvSpPr>
        <p:spPr>
          <a:xfrm>
            <a:off x="3814559" y="326036"/>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Real Transmitter</a:t>
            </a:r>
            <a:endParaRPr lang="en-US" kern="1200" dirty="0">
              <a:solidFill>
                <a:prstClr val="black"/>
              </a:solidFill>
              <a:latin typeface="Calibri" panose="020F0502020204030204"/>
              <a:ea typeface="+mn-ea"/>
              <a:cs typeface="+mn-cs"/>
            </a:endParaRPr>
          </a:p>
        </p:txBody>
      </p:sp>
      <p:sp>
        <p:nvSpPr>
          <p:cNvPr id="106" name="TextBox 105"/>
          <p:cNvSpPr txBox="1"/>
          <p:nvPr/>
        </p:nvSpPr>
        <p:spPr>
          <a:xfrm>
            <a:off x="3814558" y="5445014"/>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Real </a:t>
            </a:r>
          </a:p>
          <a:p>
            <a:r>
              <a:rPr lang="en-US" kern="1200" dirty="0" smtClean="0">
                <a:solidFill>
                  <a:prstClr val="black"/>
                </a:solidFill>
                <a:latin typeface="Calibri" panose="020F0502020204030204"/>
                <a:ea typeface="+mn-ea"/>
                <a:cs typeface="+mn-cs"/>
              </a:rPr>
              <a:t>Receiver</a:t>
            </a:r>
            <a:endParaRPr lang="en-US" kern="1200" dirty="0">
              <a:solidFill>
                <a:prstClr val="black"/>
              </a:solidFill>
              <a:latin typeface="Calibri" panose="020F0502020204030204"/>
              <a:ea typeface="+mn-ea"/>
              <a:cs typeface="+mn-cs"/>
            </a:endParaRPr>
          </a:p>
        </p:txBody>
      </p:sp>
      <p:sp>
        <p:nvSpPr>
          <p:cNvPr id="107" name="TextBox 106"/>
          <p:cNvSpPr txBox="1"/>
          <p:nvPr/>
        </p:nvSpPr>
        <p:spPr>
          <a:xfrm>
            <a:off x="10710333" y="2919799"/>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Reflective Target</a:t>
            </a:r>
            <a:endParaRPr lang="en-US" kern="1200" dirty="0">
              <a:solidFill>
                <a:prstClr val="black"/>
              </a:solidFill>
              <a:latin typeface="Calibri" panose="020F0502020204030204"/>
              <a:ea typeface="+mn-ea"/>
              <a:cs typeface="+mn-cs"/>
            </a:endParaRPr>
          </a:p>
        </p:txBody>
      </p:sp>
      <p:sp>
        <p:nvSpPr>
          <p:cNvPr id="108" name="TextBox 107"/>
          <p:cNvSpPr txBox="1"/>
          <p:nvPr/>
        </p:nvSpPr>
        <p:spPr>
          <a:xfrm>
            <a:off x="4071176" y="2427073"/>
            <a:ext cx="1726386" cy="646331"/>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Synthesized Transmitter/Receiver</a:t>
            </a:r>
          </a:p>
          <a:p>
            <a:r>
              <a:rPr lang="en-US" sz="1200" kern="1200" dirty="0" smtClean="0">
                <a:solidFill>
                  <a:prstClr val="black"/>
                </a:solidFill>
                <a:latin typeface="Calibri" panose="020F0502020204030204"/>
                <a:ea typeface="+mn-ea"/>
                <a:cs typeface="+mn-cs"/>
              </a:rPr>
              <a:t>with Aperture Length </a:t>
            </a:r>
            <a:r>
              <a:rPr lang="en-US" sz="1200" b="1" kern="1200" dirty="0" smtClean="0">
                <a:solidFill>
                  <a:prstClr val="black"/>
                </a:solidFill>
                <a:latin typeface="Calibri" panose="020F0502020204030204"/>
                <a:ea typeface="+mn-ea"/>
                <a:cs typeface="+mn-cs"/>
              </a:rPr>
              <a:t>d</a:t>
            </a:r>
          </a:p>
        </p:txBody>
      </p:sp>
      <p:pic>
        <p:nvPicPr>
          <p:cNvPr id="110" name="Picture 109"/>
          <p:cNvPicPr>
            <a:picLocks noChangeAspect="1"/>
          </p:cNvPicPr>
          <p:nvPr/>
        </p:nvPicPr>
        <p:blipFill>
          <a:blip r:embed="rId3"/>
          <a:stretch>
            <a:fillRect/>
          </a:stretch>
        </p:blipFill>
        <p:spPr>
          <a:xfrm>
            <a:off x="2083966" y="277756"/>
            <a:ext cx="1040888" cy="1143000"/>
          </a:xfrm>
          <a:prstGeom prst="rect">
            <a:avLst/>
          </a:prstGeom>
        </p:spPr>
      </p:pic>
      <p:pic>
        <p:nvPicPr>
          <p:cNvPr id="111" name="Picture 110"/>
          <p:cNvPicPr>
            <a:picLocks noChangeAspect="1"/>
          </p:cNvPicPr>
          <p:nvPr/>
        </p:nvPicPr>
        <p:blipFill>
          <a:blip r:embed="rId3"/>
          <a:stretch>
            <a:fillRect/>
          </a:stretch>
        </p:blipFill>
        <p:spPr>
          <a:xfrm>
            <a:off x="2083966" y="4644864"/>
            <a:ext cx="1040888" cy="1143000"/>
          </a:xfrm>
          <a:prstGeom prst="rect">
            <a:avLst/>
          </a:prstGeom>
        </p:spPr>
      </p:pic>
      <p:cxnSp>
        <p:nvCxnSpPr>
          <p:cNvPr id="112" name="Straight Connector 111"/>
          <p:cNvCxnSpPr>
            <a:stCxn id="110" idx="2"/>
            <a:endCxn id="111" idx="0"/>
          </p:cNvCxnSpPr>
          <p:nvPr/>
        </p:nvCxnSpPr>
        <p:spPr>
          <a:xfrm>
            <a:off x="2604410" y="1420756"/>
            <a:ext cx="0" cy="3224108"/>
          </a:xfrm>
          <a:prstGeom prst="line">
            <a:avLst/>
          </a:prstGeom>
          <a:noFill/>
          <a:ln w="6350" cap="flat" cmpd="sng" algn="ctr">
            <a:solidFill>
              <a:srgbClr val="5B9BD5"/>
            </a:solidFill>
            <a:prstDash val="dashDot"/>
            <a:miter lim="800000"/>
            <a:tailEnd type="stealth" w="lg" len="lg"/>
          </a:ln>
          <a:effectLst/>
        </p:spPr>
      </p:cxnSp>
      <p:sp>
        <p:nvSpPr>
          <p:cNvPr id="113" name="Left Brace 112"/>
          <p:cNvSpPr/>
          <p:nvPr/>
        </p:nvSpPr>
        <p:spPr>
          <a:xfrm>
            <a:off x="1239520" y="849256"/>
            <a:ext cx="539135" cy="4535594"/>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14" name="TextBox 113"/>
          <p:cNvSpPr txBox="1"/>
          <p:nvPr/>
        </p:nvSpPr>
        <p:spPr>
          <a:xfrm>
            <a:off x="946752" y="2959468"/>
            <a:ext cx="329932"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a:t>
            </a:r>
            <a:endParaRPr lang="en-US" b="1" kern="1200" dirty="0">
              <a:solidFill>
                <a:prstClr val="black"/>
              </a:solidFill>
              <a:latin typeface="Calibri" panose="020F0502020204030204"/>
              <a:ea typeface="+mn-ea"/>
              <a:cs typeface="+mn-cs"/>
            </a:endParaRPr>
          </a:p>
        </p:txBody>
      </p:sp>
      <p:sp>
        <p:nvSpPr>
          <p:cNvPr id="109" name="TextBox 108"/>
          <p:cNvSpPr txBox="1"/>
          <p:nvPr/>
        </p:nvSpPr>
        <p:spPr>
          <a:xfrm>
            <a:off x="1778655" y="2963986"/>
            <a:ext cx="1346199"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Phase Center</a:t>
            </a:r>
            <a:endParaRPr lang="en-US" kern="12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5" name="Rectangle 114"/>
              <p:cNvSpPr/>
              <p:nvPr/>
            </p:nvSpPr>
            <p:spPr>
              <a:xfrm rot="5400000">
                <a:off x="6682674" y="2942660"/>
                <a:ext cx="407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kern="1200" smtClean="0">
                          <a:solidFill>
                            <a:srgbClr val="5B9BD5"/>
                          </a:solidFill>
                          <a:latin typeface="Cambria Math" panose="02040503050406030204" pitchFamily="18" charset="0"/>
                          <a:ea typeface="+mn-ea"/>
                          <a:cs typeface="+mn-cs"/>
                        </a:rPr>
                        <m:t>≈</m:t>
                      </m:r>
                    </m:oMath>
                  </m:oMathPara>
                </a14:m>
                <a:endParaRPr lang="en-US" sz="1800" kern="1200" dirty="0">
                  <a:solidFill>
                    <a:srgbClr val="5B9BD5"/>
                  </a:solidFill>
                  <a:latin typeface="Calibri" panose="020F0502020204030204"/>
                  <a:ea typeface="+mn-ea"/>
                  <a:cs typeface="+mn-cs"/>
                </a:endParaRPr>
              </a:p>
            </p:txBody>
          </p:sp>
        </mc:Choice>
        <mc:Fallback xmlns="">
          <p:sp>
            <p:nvSpPr>
              <p:cNvPr id="115" name="Rectangle 114"/>
              <p:cNvSpPr>
                <a:spLocks noRot="1" noChangeAspect="1" noMove="1" noResize="1" noEditPoints="1" noAdjustHandles="1" noChangeArrowheads="1" noChangeShapeType="1" noTextEdit="1"/>
              </p:cNvSpPr>
              <p:nvPr/>
            </p:nvSpPr>
            <p:spPr>
              <a:xfrm rot="5400000">
                <a:off x="6682674" y="2942660"/>
                <a:ext cx="407483" cy="369332"/>
              </a:xfrm>
              <a:prstGeom prst="rect">
                <a:avLst/>
              </a:prstGeom>
              <a:blipFill rotWithShape="0">
                <a:blip r:embed="rId4"/>
                <a:stretch>
                  <a:fillRect/>
                </a:stretch>
              </a:blipFill>
            </p:spPr>
            <p:txBody>
              <a:bodyPr/>
              <a:lstStyle/>
              <a:p>
                <a:r>
                  <a:rPr lang="en-US">
                    <a:noFill/>
                  </a:rPr>
                  <a:t> </a:t>
                </a:r>
              </a:p>
            </p:txBody>
          </p:sp>
        </mc:Fallback>
      </mc:AlternateContent>
      <p:sp>
        <p:nvSpPr>
          <p:cNvPr id="2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spTree>
    <p:extLst>
      <p:ext uri="{BB962C8B-B14F-4D97-AF65-F5344CB8AC3E}">
        <p14:creationId xmlns:p14="http://schemas.microsoft.com/office/powerpoint/2010/main" val="36585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155666" y="2157463"/>
            <a:ext cx="3505198" cy="4094047"/>
          </a:xfrm>
        </p:spPr>
        <p:txBody>
          <a:bodyPr/>
          <a:lstStyle/>
          <a:p>
            <a:pPr marL="285750" indent="-285750">
              <a:buFont typeface="Wingdings" panose="05000000000000000000" pitchFamily="2" charset="2"/>
              <a:buChar char="Ø"/>
            </a:pPr>
            <a:r>
              <a:rPr lang="en-US" sz="1800" dirty="0"/>
              <a:t>Phase Centers are formed at the midpoint between each transmitter/receiver pair </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r>
              <a:rPr lang="en-US" sz="1800" dirty="0"/>
              <a:t>Pulsing a linear array of receivers enables a scan of the target area without any moving parts</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smtClean="0"/>
              <a:t>Imager consists of linear arrays in X and Y axes to scan the entire scene</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dirty="0">
                <a:solidFill>
                  <a:schemeClr val="bg1"/>
                </a:solidFill>
              </a:rPr>
              <a:t>SAR Imager</a:t>
            </a:r>
          </a:p>
        </p:txBody>
      </p:sp>
      <p:sp>
        <p:nvSpPr>
          <p:cNvPr id="5" name="Slide Number Placeholder 4"/>
          <p:cNvSpPr>
            <a:spLocks noGrp="1"/>
          </p:cNvSpPr>
          <p:nvPr>
            <p:ph type="sldNum" idx="12"/>
          </p:nvPr>
        </p:nvSpPr>
        <p:spPr>
          <a:xfrm>
            <a:off x="9869014" y="6461192"/>
            <a:ext cx="1312025" cy="365125"/>
          </a:xfrm>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chemeClr val="bg1"/>
                </a:solidFill>
                <a:latin typeface="Calibri"/>
                <a:ea typeface="Calibri"/>
                <a:cs typeface="Calibri"/>
                <a:sym typeface="Calibri"/>
              </a:rPr>
              <a:t>6</a:t>
            </a:fld>
            <a:endParaRPr lang="en-US" sz="1050" b="0" i="0" u="none" strike="noStrike" cap="none" dirty="0">
              <a:solidFill>
                <a:schemeClr val="bg1"/>
              </a:solidFill>
              <a:latin typeface="Calibri"/>
              <a:ea typeface="Calibri"/>
              <a:cs typeface="Calibri"/>
              <a:sym typeface="Calibri"/>
            </a:endParaRPr>
          </a:p>
        </p:txBody>
      </p:sp>
      <p:pic>
        <p:nvPicPr>
          <p:cNvPr id="9" name="Picture 8"/>
          <p:cNvPicPr>
            <a:picLocks noChangeAspect="1"/>
          </p:cNvPicPr>
          <p:nvPr/>
        </p:nvPicPr>
        <p:blipFill>
          <a:blip r:embed="rId3"/>
          <a:stretch>
            <a:fillRect/>
          </a:stretch>
        </p:blipFill>
        <p:spPr>
          <a:xfrm>
            <a:off x="4102100" y="1412819"/>
            <a:ext cx="7198617" cy="647700"/>
          </a:xfrm>
          <a:prstGeom prst="rect">
            <a:avLst/>
          </a:prstGeom>
        </p:spPr>
      </p:pic>
      <p:sp>
        <p:nvSpPr>
          <p:cNvPr id="47" name="Isosceles Triangle 46"/>
          <p:cNvSpPr/>
          <p:nvPr/>
        </p:nvSpPr>
        <p:spPr>
          <a:xfrm rot="16200000">
            <a:off x="6371087" y="673311"/>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48" name="Isosceles Triangle 47"/>
          <p:cNvSpPr/>
          <p:nvPr/>
        </p:nvSpPr>
        <p:spPr>
          <a:xfrm rot="16200000">
            <a:off x="6371088" y="1526727"/>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1</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49" name="Isosceles Triangle 48"/>
          <p:cNvSpPr/>
          <p:nvPr/>
        </p:nvSpPr>
        <p:spPr>
          <a:xfrm rot="16200000">
            <a:off x="6366001" y="2722120"/>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2</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50" name="Isosceles Triangle 49"/>
          <p:cNvSpPr/>
          <p:nvPr/>
        </p:nvSpPr>
        <p:spPr>
          <a:xfrm rot="16200000">
            <a:off x="6381265" y="3917512"/>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3</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51" name="Isosceles Triangle 50"/>
          <p:cNvSpPr/>
          <p:nvPr/>
        </p:nvSpPr>
        <p:spPr>
          <a:xfrm rot="16200000">
            <a:off x="6376177" y="5112903"/>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4</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cxnSp>
        <p:nvCxnSpPr>
          <p:cNvPr id="52" name="Straight Connector 51"/>
          <p:cNvCxnSpPr>
            <a:stCxn id="47" idx="0"/>
            <a:endCxn id="51" idx="0"/>
          </p:cNvCxnSpPr>
          <p:nvPr/>
        </p:nvCxnSpPr>
        <p:spPr>
          <a:xfrm>
            <a:off x="6298144" y="1001232"/>
            <a:ext cx="5090" cy="4439592"/>
          </a:xfrm>
          <a:prstGeom prst="line">
            <a:avLst/>
          </a:prstGeom>
          <a:noFill/>
          <a:ln w="6350" cap="flat" cmpd="sng" algn="ctr">
            <a:solidFill>
              <a:srgbClr val="5B9BD5"/>
            </a:solidFill>
            <a:prstDash val="solid"/>
            <a:miter lim="800000"/>
          </a:ln>
          <a:effectLst/>
        </p:spPr>
      </p:cxnSp>
      <p:sp>
        <p:nvSpPr>
          <p:cNvPr id="53" name="Left Brace 52"/>
          <p:cNvSpPr/>
          <p:nvPr/>
        </p:nvSpPr>
        <p:spPr>
          <a:xfrm>
            <a:off x="6124251" y="1001231"/>
            <a:ext cx="168806" cy="853416"/>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4" name="Left Brace 53"/>
          <p:cNvSpPr/>
          <p:nvPr/>
        </p:nvSpPr>
        <p:spPr>
          <a:xfrm>
            <a:off x="5819453" y="1001231"/>
            <a:ext cx="287867" cy="2048809"/>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5" name="Left Brace 54"/>
          <p:cNvSpPr/>
          <p:nvPr/>
        </p:nvSpPr>
        <p:spPr>
          <a:xfrm>
            <a:off x="5449127" y="1001231"/>
            <a:ext cx="378792" cy="3199389"/>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6" name="Left Brace 55"/>
          <p:cNvSpPr/>
          <p:nvPr/>
        </p:nvSpPr>
        <p:spPr>
          <a:xfrm>
            <a:off x="5184451" y="1001231"/>
            <a:ext cx="374742" cy="4378001"/>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7" name="TextBox 56"/>
          <p:cNvSpPr txBox="1"/>
          <p:nvPr/>
        </p:nvSpPr>
        <p:spPr>
          <a:xfrm>
            <a:off x="6405356" y="1309896"/>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1</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58" name="Flowchart: Summing Junction 57"/>
          <p:cNvSpPr/>
          <p:nvPr/>
        </p:nvSpPr>
        <p:spPr>
          <a:xfrm>
            <a:off x="6178754" y="246843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6405356" y="2485104"/>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3</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60" name="Flowchart: Summing Junction 59"/>
          <p:cNvSpPr/>
          <p:nvPr/>
        </p:nvSpPr>
        <p:spPr>
          <a:xfrm>
            <a:off x="6180459" y="306230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Flowchart: Summing Junction 60"/>
          <p:cNvSpPr/>
          <p:nvPr/>
        </p:nvSpPr>
        <p:spPr>
          <a:xfrm>
            <a:off x="6178754" y="1309896"/>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Flowchart: Summing Junction 61"/>
          <p:cNvSpPr/>
          <p:nvPr/>
        </p:nvSpPr>
        <p:spPr>
          <a:xfrm>
            <a:off x="6178754" y="189499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6405356" y="1902140"/>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2</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64" name="TextBox 63"/>
          <p:cNvSpPr txBox="1"/>
          <p:nvPr/>
        </p:nvSpPr>
        <p:spPr>
          <a:xfrm>
            <a:off x="6407061" y="3125014"/>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4</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cxnSp>
        <p:nvCxnSpPr>
          <p:cNvPr id="65" name="Straight Connector 64"/>
          <p:cNvCxnSpPr>
            <a:stCxn id="56" idx="1"/>
            <a:endCxn id="60" idx="2"/>
          </p:cNvCxnSpPr>
          <p:nvPr/>
        </p:nvCxnSpPr>
        <p:spPr>
          <a:xfrm>
            <a:off x="5184451" y="3190232"/>
            <a:ext cx="996008" cy="3308"/>
          </a:xfrm>
          <a:prstGeom prst="line">
            <a:avLst/>
          </a:prstGeom>
          <a:noFill/>
          <a:ln w="6350" cap="flat" cmpd="sng" algn="ctr">
            <a:solidFill>
              <a:srgbClr val="5B9BD5"/>
            </a:solidFill>
            <a:prstDash val="dash"/>
            <a:miter lim="800000"/>
          </a:ln>
          <a:effectLst/>
        </p:spPr>
      </p:cxnSp>
      <p:cxnSp>
        <p:nvCxnSpPr>
          <p:cNvPr id="66" name="Straight Connector 65"/>
          <p:cNvCxnSpPr>
            <a:stCxn id="55" idx="1"/>
            <a:endCxn id="58" idx="2"/>
          </p:cNvCxnSpPr>
          <p:nvPr/>
        </p:nvCxnSpPr>
        <p:spPr>
          <a:xfrm flipV="1">
            <a:off x="5449127" y="2599670"/>
            <a:ext cx="729627" cy="1256"/>
          </a:xfrm>
          <a:prstGeom prst="line">
            <a:avLst/>
          </a:prstGeom>
          <a:noFill/>
          <a:ln w="6350" cap="flat" cmpd="sng" algn="ctr">
            <a:solidFill>
              <a:srgbClr val="5B9BD5"/>
            </a:solidFill>
            <a:prstDash val="dash"/>
            <a:miter lim="800000"/>
          </a:ln>
          <a:effectLst/>
        </p:spPr>
      </p:cxnSp>
      <p:cxnSp>
        <p:nvCxnSpPr>
          <p:cNvPr id="67" name="Straight Connector 66"/>
          <p:cNvCxnSpPr>
            <a:stCxn id="54" idx="1"/>
            <a:endCxn id="62" idx="2"/>
          </p:cNvCxnSpPr>
          <p:nvPr/>
        </p:nvCxnSpPr>
        <p:spPr>
          <a:xfrm>
            <a:off x="5819453" y="2025636"/>
            <a:ext cx="359301" cy="594"/>
          </a:xfrm>
          <a:prstGeom prst="line">
            <a:avLst/>
          </a:prstGeom>
          <a:noFill/>
          <a:ln w="6350" cap="flat" cmpd="sng" algn="ctr">
            <a:solidFill>
              <a:srgbClr val="5B9BD5"/>
            </a:solidFill>
            <a:prstDash val="dash"/>
            <a:miter lim="800000"/>
          </a:ln>
          <a:effectLst/>
        </p:spPr>
      </p:cxnSp>
      <p:pic>
        <p:nvPicPr>
          <p:cNvPr id="68" name="Picture 67"/>
          <p:cNvPicPr>
            <a:picLocks noChangeAspect="1"/>
          </p:cNvPicPr>
          <p:nvPr/>
        </p:nvPicPr>
        <p:blipFill>
          <a:blip r:embed="rId4"/>
          <a:stretch>
            <a:fillRect/>
          </a:stretch>
        </p:blipFill>
        <p:spPr>
          <a:xfrm>
            <a:off x="4706572" y="5201856"/>
            <a:ext cx="356177" cy="391118"/>
          </a:xfrm>
          <a:prstGeom prst="rect">
            <a:avLst/>
          </a:prstGeom>
        </p:spPr>
      </p:pic>
      <p:cxnSp>
        <p:nvCxnSpPr>
          <p:cNvPr id="69" name="Straight Arrow Connector 68"/>
          <p:cNvCxnSpPr>
            <a:stCxn id="70" idx="2"/>
            <a:endCxn id="68" idx="0"/>
          </p:cNvCxnSpPr>
          <p:nvPr/>
        </p:nvCxnSpPr>
        <p:spPr>
          <a:xfrm flipH="1">
            <a:off x="4884661" y="1153382"/>
            <a:ext cx="7654" cy="4048474"/>
          </a:xfrm>
          <a:prstGeom prst="straightConnector1">
            <a:avLst/>
          </a:prstGeom>
          <a:noFill/>
          <a:ln w="6350" cap="flat" cmpd="sng" algn="ctr">
            <a:solidFill>
              <a:srgbClr val="5B9BD5"/>
            </a:solidFill>
            <a:prstDash val="dash"/>
            <a:miter lim="800000"/>
            <a:tailEnd type="stealth" w="lg" len="lg"/>
          </a:ln>
          <a:effectLst/>
        </p:spPr>
      </p:cxnSp>
      <p:pic>
        <p:nvPicPr>
          <p:cNvPr id="70" name="Picture 69"/>
          <p:cNvPicPr>
            <a:picLocks noChangeAspect="1"/>
          </p:cNvPicPr>
          <p:nvPr/>
        </p:nvPicPr>
        <p:blipFill>
          <a:blip r:embed="rId4"/>
          <a:stretch>
            <a:fillRect/>
          </a:stretch>
        </p:blipFill>
        <p:spPr>
          <a:xfrm>
            <a:off x="4714226" y="762264"/>
            <a:ext cx="356177" cy="391118"/>
          </a:xfrm>
          <a:prstGeom prst="rect">
            <a:avLst/>
          </a:prstGeom>
        </p:spPr>
      </p:pic>
      <p:pic>
        <p:nvPicPr>
          <p:cNvPr id="71" name="Picture 70"/>
          <p:cNvPicPr>
            <a:picLocks noChangeAspect="1"/>
          </p:cNvPicPr>
          <p:nvPr/>
        </p:nvPicPr>
        <p:blipFill>
          <a:blip r:embed="rId4"/>
          <a:stretch>
            <a:fillRect/>
          </a:stretch>
        </p:blipFill>
        <p:spPr>
          <a:xfrm>
            <a:off x="4712599" y="1569386"/>
            <a:ext cx="356177" cy="391118"/>
          </a:xfrm>
          <a:prstGeom prst="rect">
            <a:avLst/>
          </a:prstGeom>
        </p:spPr>
      </p:pic>
      <p:pic>
        <p:nvPicPr>
          <p:cNvPr id="72" name="Picture 71"/>
          <p:cNvPicPr>
            <a:picLocks noChangeAspect="1"/>
          </p:cNvPicPr>
          <p:nvPr/>
        </p:nvPicPr>
        <p:blipFill>
          <a:blip r:embed="rId4"/>
          <a:stretch>
            <a:fillRect/>
          </a:stretch>
        </p:blipFill>
        <p:spPr>
          <a:xfrm>
            <a:off x="4714226" y="2799113"/>
            <a:ext cx="356177" cy="391118"/>
          </a:xfrm>
          <a:prstGeom prst="rect">
            <a:avLst/>
          </a:prstGeom>
        </p:spPr>
      </p:pic>
      <p:pic>
        <p:nvPicPr>
          <p:cNvPr id="73" name="Picture 72"/>
          <p:cNvPicPr>
            <a:picLocks noChangeAspect="1"/>
          </p:cNvPicPr>
          <p:nvPr/>
        </p:nvPicPr>
        <p:blipFill>
          <a:blip r:embed="rId4"/>
          <a:stretch>
            <a:fillRect/>
          </a:stretch>
        </p:blipFill>
        <p:spPr>
          <a:xfrm>
            <a:off x="4712599" y="4006465"/>
            <a:ext cx="356177" cy="391118"/>
          </a:xfrm>
          <a:prstGeom prst="rect">
            <a:avLst/>
          </a:prstGeom>
        </p:spPr>
      </p:pic>
      <p:sp>
        <p:nvSpPr>
          <p:cNvPr id="6" name="Rectangle 5"/>
          <p:cNvSpPr/>
          <p:nvPr/>
        </p:nvSpPr>
        <p:spPr>
          <a:xfrm>
            <a:off x="7747475" y="433378"/>
            <a:ext cx="45719" cy="55753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9626601" y="1465068"/>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75" name="Rounded Rectangle 74"/>
          <p:cNvSpPr/>
          <p:nvPr/>
        </p:nvSpPr>
        <p:spPr>
          <a:xfrm>
            <a:off x="9626601" y="173818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6" name="Rounded Rectangle 75"/>
          <p:cNvSpPr/>
          <p:nvPr/>
        </p:nvSpPr>
        <p:spPr>
          <a:xfrm>
            <a:off x="9626601" y="203797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7" name="Rounded Rectangle 76"/>
          <p:cNvSpPr/>
          <p:nvPr/>
        </p:nvSpPr>
        <p:spPr>
          <a:xfrm>
            <a:off x="9626601" y="233776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8" name="Rounded Rectangle 77"/>
          <p:cNvSpPr/>
          <p:nvPr/>
        </p:nvSpPr>
        <p:spPr>
          <a:xfrm>
            <a:off x="9626601" y="263755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1" name="Rounded Rectangle 80"/>
          <p:cNvSpPr/>
          <p:nvPr/>
        </p:nvSpPr>
        <p:spPr>
          <a:xfrm>
            <a:off x="9626601" y="345535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2" name="Rounded Rectangle 81"/>
          <p:cNvSpPr/>
          <p:nvPr/>
        </p:nvSpPr>
        <p:spPr>
          <a:xfrm>
            <a:off x="9626601" y="375514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3" name="Rounded Rectangle 82"/>
          <p:cNvSpPr/>
          <p:nvPr/>
        </p:nvSpPr>
        <p:spPr>
          <a:xfrm>
            <a:off x="9626601" y="405493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4" name="Rounded Rectangle 83"/>
          <p:cNvSpPr/>
          <p:nvPr/>
        </p:nvSpPr>
        <p:spPr>
          <a:xfrm>
            <a:off x="9626601" y="435236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5" name="Rounded Rectangle 84"/>
          <p:cNvSpPr/>
          <p:nvPr/>
        </p:nvSpPr>
        <p:spPr>
          <a:xfrm>
            <a:off x="9626601" y="4589923"/>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86" name="Rounded Rectangle 85"/>
          <p:cNvSpPr/>
          <p:nvPr/>
        </p:nvSpPr>
        <p:spPr>
          <a:xfrm rot="16200000">
            <a:off x="9410495" y="3047292"/>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7" name="Rounded Rectangle 86"/>
          <p:cNvSpPr/>
          <p:nvPr/>
        </p:nvSpPr>
        <p:spPr>
          <a:xfrm rot="16200000">
            <a:off x="9090799"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8" name="Rounded Rectangle 87"/>
          <p:cNvSpPr/>
          <p:nvPr/>
        </p:nvSpPr>
        <p:spPr>
          <a:xfrm rot="16200000">
            <a:off x="8771366"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9" name="Rounded Rectangle 88"/>
          <p:cNvSpPr/>
          <p:nvPr/>
        </p:nvSpPr>
        <p:spPr>
          <a:xfrm rot="16200000">
            <a:off x="8458212"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0" name="Rounded Rectangle 89"/>
          <p:cNvSpPr/>
          <p:nvPr/>
        </p:nvSpPr>
        <p:spPr>
          <a:xfrm rot="16200000">
            <a:off x="8213271" y="3024884"/>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1" name="Rounded Rectangle 90"/>
          <p:cNvSpPr/>
          <p:nvPr/>
        </p:nvSpPr>
        <p:spPr>
          <a:xfrm rot="5400000">
            <a:off x="9863136" y="3046609"/>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2" name="Rounded Rectangle 91"/>
          <p:cNvSpPr/>
          <p:nvPr/>
        </p:nvSpPr>
        <p:spPr>
          <a:xfrm rot="5400000">
            <a:off x="10175562" y="305600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3" name="Rounded Rectangle 92"/>
          <p:cNvSpPr/>
          <p:nvPr/>
        </p:nvSpPr>
        <p:spPr>
          <a:xfrm rot="5400000">
            <a:off x="10487988" y="304661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4" name="Rounded Rectangle 93"/>
          <p:cNvSpPr/>
          <p:nvPr/>
        </p:nvSpPr>
        <p:spPr>
          <a:xfrm rot="5400000">
            <a:off x="10800414" y="305600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5" name="Rounded Rectangle 94"/>
          <p:cNvSpPr/>
          <p:nvPr/>
        </p:nvSpPr>
        <p:spPr>
          <a:xfrm rot="5400000">
            <a:off x="11058058" y="3024203"/>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6" name="TextBox 95"/>
          <p:cNvSpPr txBox="1"/>
          <p:nvPr/>
        </p:nvSpPr>
        <p:spPr>
          <a:xfrm>
            <a:off x="9246943" y="163306"/>
            <a:ext cx="1217328" cy="338554"/>
          </a:xfrm>
          <a:prstGeom prst="rect">
            <a:avLst/>
          </a:prstGeom>
          <a:noFill/>
        </p:spPr>
        <p:txBody>
          <a:bodyPr wrap="square" rtlCol="0">
            <a:spAutoFit/>
          </a:bodyPr>
          <a:lstStyle/>
          <a:p>
            <a:r>
              <a:rPr lang="en-US" sz="1600" u="sng" kern="1200" dirty="0" smtClean="0">
                <a:solidFill>
                  <a:prstClr val="black"/>
                </a:solidFill>
                <a:latin typeface="Calibri" panose="020F0502020204030204"/>
                <a:ea typeface="+mn-ea"/>
                <a:cs typeface="+mn-cs"/>
              </a:rPr>
              <a:t>Front View</a:t>
            </a:r>
            <a:endParaRPr lang="en-US" sz="1600" u="sng" kern="1200" dirty="0">
              <a:solidFill>
                <a:prstClr val="black"/>
              </a:solidFill>
              <a:latin typeface="Calibri" panose="020F0502020204030204"/>
              <a:ea typeface="+mn-ea"/>
              <a:cs typeface="+mn-cs"/>
            </a:endParaRPr>
          </a:p>
        </p:txBody>
      </p:sp>
      <p:sp>
        <p:nvSpPr>
          <p:cNvPr id="97" name="TextBox 96"/>
          <p:cNvSpPr txBox="1"/>
          <p:nvPr/>
        </p:nvSpPr>
        <p:spPr>
          <a:xfrm>
            <a:off x="5150253" y="125415"/>
            <a:ext cx="1449895" cy="338554"/>
          </a:xfrm>
          <a:prstGeom prst="rect">
            <a:avLst/>
          </a:prstGeom>
          <a:noFill/>
        </p:spPr>
        <p:txBody>
          <a:bodyPr wrap="square" rtlCol="0">
            <a:spAutoFit/>
          </a:bodyPr>
          <a:lstStyle/>
          <a:p>
            <a:r>
              <a:rPr lang="en-US" sz="1600" u="sng" kern="1200" dirty="0" smtClean="0">
                <a:solidFill>
                  <a:prstClr val="black"/>
                </a:solidFill>
                <a:latin typeface="Calibri" panose="020F0502020204030204"/>
                <a:ea typeface="+mn-ea"/>
                <a:cs typeface="+mn-cs"/>
              </a:rPr>
              <a:t>1-D Side View</a:t>
            </a:r>
            <a:endParaRPr lang="en-US" sz="1600" u="sng" kern="1200" dirty="0">
              <a:solidFill>
                <a:prstClr val="black"/>
              </a:solidFill>
              <a:latin typeface="Calibri" panose="020F0502020204030204"/>
              <a:ea typeface="+mn-ea"/>
              <a:cs typeface="+mn-cs"/>
            </a:endParaRPr>
          </a:p>
        </p:txBody>
      </p:sp>
      <p:sp>
        <p:nvSpPr>
          <p:cNvPr id="98" name="Title 1"/>
          <p:cNvSpPr>
            <a:spLocks noGrp="1"/>
          </p:cNvSpPr>
          <p:nvPr>
            <p:ph type="title"/>
          </p:nvPr>
        </p:nvSpPr>
        <p:spPr>
          <a:xfrm>
            <a:off x="413418" y="295356"/>
            <a:ext cx="3200398" cy="1044210"/>
          </a:xfrm>
        </p:spPr>
        <p:txBody>
          <a:bodyPr/>
          <a:lstStyle/>
          <a:p>
            <a:r>
              <a:rPr lang="en-US" sz="2800" dirty="0" smtClean="0"/>
              <a:t>Stationary Scanning</a:t>
            </a:r>
            <a:endParaRPr lang="en-US" sz="2800" dirty="0"/>
          </a:p>
        </p:txBody>
      </p:sp>
      <p:sp>
        <p:nvSpPr>
          <p:cNvPr id="7" name="Rectangle 6"/>
          <p:cNvSpPr/>
          <p:nvPr/>
        </p:nvSpPr>
        <p:spPr>
          <a:xfrm flipV="1">
            <a:off x="286088" y="16571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spTree>
    <p:extLst>
      <p:ext uri="{BB962C8B-B14F-4D97-AF65-F5344CB8AC3E}">
        <p14:creationId xmlns:p14="http://schemas.microsoft.com/office/powerpoint/2010/main" val="363135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250588" y="1607102"/>
            <a:ext cx="3505198" cy="4702472"/>
          </a:xfrm>
        </p:spPr>
        <p:txBody>
          <a:bodyPr>
            <a:normAutofit/>
          </a:bodyPr>
          <a:lstStyle/>
          <a:p>
            <a:pPr marL="285750" indent="-285750">
              <a:buFont typeface="Wingdings" panose="05000000000000000000" pitchFamily="2" charset="2"/>
              <a:buChar char="Ø"/>
            </a:pPr>
            <a:r>
              <a:rPr lang="en-US" sz="1800" kern="1200" dirty="0" smtClean="0">
                <a:solidFill>
                  <a:schemeClr val="bg1"/>
                </a:solidFill>
              </a:rPr>
              <a:t>16 Phase Centers</a:t>
            </a: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kern="1200" dirty="0" smtClean="0">
                <a:solidFill>
                  <a:schemeClr val="bg1"/>
                </a:solidFill>
              </a:rPr>
              <a:t>16 </a:t>
            </a:r>
            <a:r>
              <a:rPr lang="el-GR" sz="1800" kern="1200" dirty="0">
                <a:solidFill>
                  <a:schemeClr val="bg1"/>
                </a:solidFill>
              </a:rPr>
              <a:t>θ</a:t>
            </a:r>
            <a:r>
              <a:rPr lang="en-US" sz="1800" kern="1200" baseline="-25000" dirty="0">
                <a:solidFill>
                  <a:schemeClr val="bg1"/>
                </a:solidFill>
              </a:rPr>
              <a:t>n</a:t>
            </a:r>
            <a:r>
              <a:rPr lang="en-US" sz="1800" kern="1200" dirty="0">
                <a:solidFill>
                  <a:schemeClr val="bg1"/>
                </a:solidFill>
              </a:rPr>
              <a:t> ‘s that map to 16 unique regions in the </a:t>
            </a:r>
            <a:r>
              <a:rPr lang="en-US" sz="1800" kern="1200" dirty="0" smtClean="0">
                <a:solidFill>
                  <a:schemeClr val="bg1"/>
                </a:solidFill>
              </a:rPr>
              <a:t>scene</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dirty="0"/>
              <a:t>For each </a:t>
            </a:r>
            <a:r>
              <a:rPr lang="en-US" sz="1800" dirty="0" err="1"/>
              <a:t>θn</a:t>
            </a:r>
            <a:r>
              <a:rPr lang="en-US" sz="1800" dirty="0"/>
              <a:t> , a 16-point complex basis function is generated </a:t>
            </a: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a:t>Received data is convolved (</a:t>
            </a:r>
            <a:r>
              <a:rPr lang="en-US" sz="1800" dirty="0" smtClean="0"/>
              <a:t>DFT) </a:t>
            </a:r>
            <a:r>
              <a:rPr lang="en-US" sz="1800" dirty="0"/>
              <a:t>with basis functions to map energy amplitude VS frequency </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dirty="0">
                <a:solidFill>
                  <a:schemeClr val="bg1"/>
                </a:solidFill>
              </a:rPr>
              <a:t>SAR Imager</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chemeClr val="bg1"/>
                </a:solidFill>
                <a:latin typeface="Calibri"/>
                <a:ea typeface="Calibri"/>
                <a:cs typeface="Calibri"/>
                <a:sym typeface="Calibri"/>
              </a:rPr>
              <a:t>7</a:t>
            </a:fld>
            <a:endParaRPr lang="en-US" sz="1050" b="0" i="0" u="none" strike="noStrike" cap="none" dirty="0">
              <a:solidFill>
                <a:schemeClr val="bg1"/>
              </a:solidFill>
              <a:latin typeface="Calibri"/>
              <a:ea typeface="Calibri"/>
              <a:cs typeface="Calibri"/>
              <a:sym typeface="Calibri"/>
            </a:endParaRPr>
          </a:p>
        </p:txBody>
      </p:sp>
      <p:pic>
        <p:nvPicPr>
          <p:cNvPr id="9" name="Picture 8"/>
          <p:cNvPicPr>
            <a:picLocks noChangeAspect="1"/>
          </p:cNvPicPr>
          <p:nvPr/>
        </p:nvPicPr>
        <p:blipFill>
          <a:blip r:embed="rId2"/>
          <a:stretch>
            <a:fillRect/>
          </a:stretch>
        </p:blipFill>
        <p:spPr>
          <a:xfrm>
            <a:off x="4096502" y="1413508"/>
            <a:ext cx="7269997" cy="647700"/>
          </a:xfrm>
          <a:prstGeom prst="rect">
            <a:avLst/>
          </a:prstGeom>
        </p:spPr>
      </p:pic>
      <p:sp>
        <p:nvSpPr>
          <p:cNvPr id="10" name="Flowchart: Summing Junction 9"/>
          <p:cNvSpPr/>
          <p:nvPr/>
        </p:nvSpPr>
        <p:spPr>
          <a:xfrm>
            <a:off x="5574135" y="759932"/>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5688165" y="463757"/>
            <a:ext cx="0" cy="5511793"/>
          </a:xfrm>
          <a:prstGeom prst="line">
            <a:avLst/>
          </a:prstGeom>
          <a:noFill/>
          <a:ln w="6350" cap="flat" cmpd="sng" algn="ctr">
            <a:solidFill>
              <a:srgbClr val="5B9BD5"/>
            </a:solidFill>
            <a:prstDash val="solid"/>
            <a:miter lim="800000"/>
          </a:ln>
          <a:effectLst/>
        </p:spPr>
      </p:cxnSp>
      <p:cxnSp>
        <p:nvCxnSpPr>
          <p:cNvPr id="12" name="Straight Connector 11"/>
          <p:cNvCxnSpPr/>
          <p:nvPr/>
        </p:nvCxnSpPr>
        <p:spPr>
          <a:xfrm flipV="1">
            <a:off x="5347590" y="3216498"/>
            <a:ext cx="5073429" cy="3155"/>
          </a:xfrm>
          <a:prstGeom prst="line">
            <a:avLst/>
          </a:prstGeom>
          <a:noFill/>
          <a:ln w="6350" cap="flat" cmpd="sng" algn="ctr">
            <a:solidFill>
              <a:srgbClr val="5B9BD5"/>
            </a:solidFill>
            <a:prstDash val="lgDashDot"/>
            <a:miter lim="800000"/>
          </a:ln>
          <a:effectLst/>
        </p:spPr>
      </p:cxnSp>
      <p:sp>
        <p:nvSpPr>
          <p:cNvPr id="13" name="Flowchart: Summing Junction 12"/>
          <p:cNvSpPr/>
          <p:nvPr/>
        </p:nvSpPr>
        <p:spPr>
          <a:xfrm>
            <a:off x="5573200" y="1344636"/>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 name="Flowchart: Summing Junction 13"/>
          <p:cNvSpPr/>
          <p:nvPr/>
        </p:nvSpPr>
        <p:spPr>
          <a:xfrm>
            <a:off x="5573200" y="1929340"/>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Flowchart: Summing Junction 14"/>
          <p:cNvSpPr/>
          <p:nvPr/>
        </p:nvSpPr>
        <p:spPr>
          <a:xfrm>
            <a:off x="5573199" y="252002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6" name="Flowchart: Summing Junction 15"/>
          <p:cNvSpPr/>
          <p:nvPr/>
        </p:nvSpPr>
        <p:spPr>
          <a:xfrm>
            <a:off x="5573199" y="3104733"/>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Flowchart: Summing Junction 16"/>
          <p:cNvSpPr/>
          <p:nvPr/>
        </p:nvSpPr>
        <p:spPr>
          <a:xfrm>
            <a:off x="5573198" y="368943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8" name="Flowchart: Summing Junction 17"/>
          <p:cNvSpPr/>
          <p:nvPr/>
        </p:nvSpPr>
        <p:spPr>
          <a:xfrm>
            <a:off x="5573198" y="4274141"/>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Flowchart: Summing Junction 18"/>
          <p:cNvSpPr/>
          <p:nvPr/>
        </p:nvSpPr>
        <p:spPr>
          <a:xfrm>
            <a:off x="5573198" y="4858845"/>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0" name="Straight Connector 19"/>
          <p:cNvCxnSpPr/>
          <p:nvPr/>
        </p:nvCxnSpPr>
        <p:spPr>
          <a:xfrm>
            <a:off x="10264384" y="2083008"/>
            <a:ext cx="0" cy="2266981"/>
          </a:xfrm>
          <a:prstGeom prst="line">
            <a:avLst/>
          </a:prstGeom>
          <a:noFill/>
          <a:ln w="6350" cap="flat" cmpd="sng" algn="ctr">
            <a:solidFill>
              <a:srgbClr val="5B9BD5"/>
            </a:solidFill>
            <a:prstDash val="solid"/>
            <a:miter lim="800000"/>
          </a:ln>
          <a:effectLst/>
        </p:spPr>
      </p:cxnSp>
      <p:cxnSp>
        <p:nvCxnSpPr>
          <p:cNvPr id="21" name="Straight Connector 20"/>
          <p:cNvCxnSpPr/>
          <p:nvPr/>
        </p:nvCxnSpPr>
        <p:spPr>
          <a:xfrm>
            <a:off x="10107752" y="2083008"/>
            <a:ext cx="313267" cy="0"/>
          </a:xfrm>
          <a:prstGeom prst="line">
            <a:avLst/>
          </a:prstGeom>
          <a:noFill/>
          <a:ln w="6350" cap="flat" cmpd="sng" algn="ctr">
            <a:solidFill>
              <a:srgbClr val="5B9BD5"/>
            </a:solidFill>
            <a:prstDash val="solid"/>
            <a:miter lim="800000"/>
          </a:ln>
          <a:effectLst/>
        </p:spPr>
      </p:cxnSp>
      <p:cxnSp>
        <p:nvCxnSpPr>
          <p:cNvPr id="22" name="Straight Connector 21"/>
          <p:cNvCxnSpPr/>
          <p:nvPr/>
        </p:nvCxnSpPr>
        <p:spPr>
          <a:xfrm>
            <a:off x="10107752" y="4349989"/>
            <a:ext cx="313267" cy="0"/>
          </a:xfrm>
          <a:prstGeom prst="line">
            <a:avLst/>
          </a:prstGeom>
          <a:noFill/>
          <a:ln w="6350" cap="flat" cmpd="sng" algn="ctr">
            <a:solidFill>
              <a:srgbClr val="5B9BD5"/>
            </a:solidFill>
            <a:prstDash val="solid"/>
            <a:miter lim="800000"/>
          </a:ln>
          <a:effectLst/>
        </p:spPr>
      </p:cxnSp>
      <p:sp>
        <p:nvSpPr>
          <p:cNvPr id="23" name="TextBox 22"/>
          <p:cNvSpPr txBox="1"/>
          <p:nvPr/>
        </p:nvSpPr>
        <p:spPr>
          <a:xfrm>
            <a:off x="10430932" y="3014786"/>
            <a:ext cx="935567" cy="461665"/>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Downrange </a:t>
            </a:r>
          </a:p>
          <a:p>
            <a:r>
              <a:rPr lang="en-US" sz="1200" kern="1200" dirty="0" smtClean="0">
                <a:solidFill>
                  <a:prstClr val="black"/>
                </a:solidFill>
                <a:latin typeface="Calibri" panose="020F0502020204030204"/>
                <a:ea typeface="+mn-ea"/>
                <a:cs typeface="+mn-cs"/>
              </a:rPr>
              <a:t>Scene</a:t>
            </a:r>
            <a:endParaRPr lang="en-US" sz="1200" kern="1200" dirty="0">
              <a:solidFill>
                <a:prstClr val="black"/>
              </a:solidFill>
              <a:latin typeface="Calibri" panose="020F0502020204030204"/>
              <a:ea typeface="+mn-ea"/>
              <a:cs typeface="+mn-cs"/>
            </a:endParaRPr>
          </a:p>
        </p:txBody>
      </p:sp>
      <p:cxnSp>
        <p:nvCxnSpPr>
          <p:cNvPr id="24" name="Straight Connector 23"/>
          <p:cNvCxnSpPr/>
          <p:nvPr/>
        </p:nvCxnSpPr>
        <p:spPr>
          <a:xfrm flipH="1" flipV="1">
            <a:off x="5688164" y="3216498"/>
            <a:ext cx="4576221" cy="1133492"/>
          </a:xfrm>
          <a:prstGeom prst="line">
            <a:avLst/>
          </a:prstGeom>
          <a:noFill/>
          <a:ln w="6350" cap="flat" cmpd="sng" algn="ctr">
            <a:solidFill>
              <a:srgbClr val="5B9BD5"/>
            </a:solidFill>
            <a:prstDash val="solid"/>
            <a:miter lim="800000"/>
          </a:ln>
          <a:effectLst/>
        </p:spPr>
      </p:cxnSp>
      <p:cxnSp>
        <p:nvCxnSpPr>
          <p:cNvPr id="25" name="Straight Connector 24"/>
          <p:cNvCxnSpPr/>
          <p:nvPr/>
        </p:nvCxnSpPr>
        <p:spPr>
          <a:xfrm flipV="1">
            <a:off x="4938864" y="548416"/>
            <a:ext cx="1477435" cy="5501244"/>
          </a:xfrm>
          <a:prstGeom prst="line">
            <a:avLst/>
          </a:prstGeom>
          <a:noFill/>
          <a:ln w="6350" cap="flat" cmpd="sng" algn="ctr">
            <a:solidFill>
              <a:srgbClr val="5B9BD5"/>
            </a:solidFill>
            <a:prstDash val="solid"/>
            <a:miter lim="800000"/>
          </a:ln>
          <a:effectLst/>
        </p:spPr>
      </p:cxnSp>
      <p:sp>
        <p:nvSpPr>
          <p:cNvPr id="26" name="Arc 25"/>
          <p:cNvSpPr/>
          <p:nvPr/>
        </p:nvSpPr>
        <p:spPr>
          <a:xfrm>
            <a:off x="6416299" y="3216498"/>
            <a:ext cx="162454" cy="446594"/>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6643575" y="3194089"/>
            <a:ext cx="481013" cy="307777"/>
          </a:xfrm>
          <a:prstGeom prst="rect">
            <a:avLst/>
          </a:prstGeom>
          <a:noFill/>
        </p:spPr>
        <p:txBody>
          <a:bodyPr wrap="square" rtlCol="0">
            <a:spAutoFit/>
          </a:bodyPr>
          <a:lstStyle/>
          <a:p>
            <a:r>
              <a:rPr lang="el-GR" kern="1200" dirty="0" smtClean="0">
                <a:solidFill>
                  <a:prstClr val="black"/>
                </a:solidFill>
                <a:latin typeface="Calibri" panose="020F0502020204030204"/>
                <a:ea typeface="+mn-ea"/>
                <a:cs typeface="+mn-cs"/>
              </a:rPr>
              <a:t>θ</a:t>
            </a:r>
            <a:r>
              <a:rPr lang="en-US" kern="1200" baseline="-25000" dirty="0" smtClean="0">
                <a:solidFill>
                  <a:prstClr val="black"/>
                </a:solidFill>
                <a:latin typeface="Calibri" panose="020F0502020204030204"/>
                <a:ea typeface="+mn-ea"/>
                <a:cs typeface="+mn-cs"/>
              </a:rPr>
              <a:t>n</a:t>
            </a:r>
            <a:endParaRPr lang="en-US" kern="1200" baseline="-25000" dirty="0">
              <a:solidFill>
                <a:prstClr val="black"/>
              </a:solidFill>
              <a:latin typeface="Calibri" panose="020F0502020204030204"/>
              <a:ea typeface="+mn-ea"/>
              <a:cs typeface="+mn-cs"/>
            </a:endParaRPr>
          </a:p>
        </p:txBody>
      </p:sp>
      <p:sp>
        <p:nvSpPr>
          <p:cNvPr id="28" name="Arc 27"/>
          <p:cNvSpPr/>
          <p:nvPr/>
        </p:nvSpPr>
        <p:spPr>
          <a:xfrm rot="20662848">
            <a:off x="5534830" y="485445"/>
            <a:ext cx="727712" cy="652748"/>
          </a:xfrm>
          <a:prstGeom prst="arc">
            <a:avLst>
              <a:gd name="adj1" fmla="val 16200000"/>
              <a:gd name="adj2" fmla="val 597166"/>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29" name="Flowchart: Summing Junction 28"/>
          <p:cNvSpPr/>
          <p:nvPr/>
        </p:nvSpPr>
        <p:spPr>
          <a:xfrm>
            <a:off x="5573197" y="544354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Left Brace 29"/>
          <p:cNvSpPr/>
          <p:nvPr/>
        </p:nvSpPr>
        <p:spPr>
          <a:xfrm>
            <a:off x="5347590" y="2651262"/>
            <a:ext cx="225607" cy="542827"/>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cxnSp>
        <p:nvCxnSpPr>
          <p:cNvPr id="31" name="Straight Connector 30"/>
          <p:cNvCxnSpPr/>
          <p:nvPr/>
        </p:nvCxnSpPr>
        <p:spPr>
          <a:xfrm>
            <a:off x="5704430" y="2060573"/>
            <a:ext cx="287549" cy="70476"/>
          </a:xfrm>
          <a:prstGeom prst="line">
            <a:avLst/>
          </a:prstGeom>
          <a:noFill/>
          <a:ln w="6350" cap="flat" cmpd="sng" algn="ctr">
            <a:solidFill>
              <a:srgbClr val="5B9BD5"/>
            </a:solidFill>
            <a:prstDash val="solid"/>
            <a:miter lim="800000"/>
          </a:ln>
          <a:effectLst/>
        </p:spPr>
      </p:cxnSp>
      <p:cxnSp>
        <p:nvCxnSpPr>
          <p:cNvPr id="32" name="Straight Connector 31"/>
          <p:cNvCxnSpPr/>
          <p:nvPr/>
        </p:nvCxnSpPr>
        <p:spPr>
          <a:xfrm>
            <a:off x="5704430" y="1475869"/>
            <a:ext cx="431410" cy="91723"/>
          </a:xfrm>
          <a:prstGeom prst="line">
            <a:avLst/>
          </a:prstGeom>
          <a:noFill/>
          <a:ln w="6350" cap="flat" cmpd="sng" algn="ctr">
            <a:solidFill>
              <a:srgbClr val="5B9BD5"/>
            </a:solidFill>
            <a:prstDash val="solid"/>
            <a:miter lim="800000"/>
          </a:ln>
          <a:effectLst/>
        </p:spPr>
      </p:cxnSp>
      <p:cxnSp>
        <p:nvCxnSpPr>
          <p:cNvPr id="33" name="Straight Connector 32"/>
          <p:cNvCxnSpPr/>
          <p:nvPr/>
        </p:nvCxnSpPr>
        <p:spPr>
          <a:xfrm>
            <a:off x="5704430" y="891165"/>
            <a:ext cx="593456" cy="131233"/>
          </a:xfrm>
          <a:prstGeom prst="line">
            <a:avLst/>
          </a:prstGeom>
          <a:noFill/>
          <a:ln w="6350" cap="flat" cmpd="sng" algn="ctr">
            <a:solidFill>
              <a:srgbClr val="5B9BD5"/>
            </a:solidFill>
            <a:prstDash val="solid"/>
            <a:miter lim="800000"/>
          </a:ln>
          <a:effectLst/>
        </p:spPr>
      </p:cxnSp>
      <p:sp>
        <p:nvSpPr>
          <p:cNvPr id="34" name="TextBox 33"/>
          <p:cNvSpPr txBox="1"/>
          <p:nvPr/>
        </p:nvSpPr>
        <p:spPr>
          <a:xfrm>
            <a:off x="5830103" y="2505271"/>
            <a:ext cx="935567" cy="276999"/>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d</a:t>
            </a:r>
            <a:r>
              <a:rPr lang="en-US" sz="1200" kern="1200" dirty="0">
                <a:solidFill>
                  <a:prstClr val="black"/>
                </a:solidFill>
                <a:latin typeface="Calibri" panose="020F0502020204030204"/>
                <a:ea typeface="+mn-ea"/>
                <a:cs typeface="+mn-cs"/>
              </a:rPr>
              <a:t> </a:t>
            </a:r>
            <a:r>
              <a:rPr lang="en-US" sz="1200" kern="1200" dirty="0" smtClean="0">
                <a:solidFill>
                  <a:prstClr val="black"/>
                </a:solidFill>
                <a:latin typeface="Calibri" panose="020F0502020204030204"/>
                <a:ea typeface="+mn-ea"/>
                <a:cs typeface="+mn-cs"/>
              </a:rPr>
              <a:t>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5" name="TextBox 34"/>
          <p:cNvSpPr txBox="1"/>
          <p:nvPr/>
        </p:nvSpPr>
        <p:spPr>
          <a:xfrm>
            <a:off x="6154854" y="1835203"/>
            <a:ext cx="935567" cy="276999"/>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2d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6" name="TextBox 35"/>
          <p:cNvSpPr txBox="1"/>
          <p:nvPr/>
        </p:nvSpPr>
        <p:spPr>
          <a:xfrm>
            <a:off x="6371058" y="1272642"/>
            <a:ext cx="935567" cy="276999"/>
          </a:xfrm>
          <a:prstGeom prst="rect">
            <a:avLst/>
          </a:prstGeom>
          <a:noFill/>
        </p:spPr>
        <p:txBody>
          <a:bodyPr wrap="square" rtlCol="0">
            <a:spAutoFit/>
          </a:bodyPr>
          <a:lstStyle/>
          <a:p>
            <a:r>
              <a:rPr lang="en-US" sz="1200" kern="1200" dirty="0">
                <a:solidFill>
                  <a:prstClr val="black"/>
                </a:solidFill>
                <a:latin typeface="Calibri" panose="020F0502020204030204"/>
                <a:ea typeface="+mn-ea"/>
                <a:cs typeface="+mn-cs"/>
              </a:rPr>
              <a:t>3</a:t>
            </a:r>
            <a:r>
              <a:rPr lang="en-US" sz="1200" kern="1200" dirty="0" smtClean="0">
                <a:solidFill>
                  <a:prstClr val="black"/>
                </a:solidFill>
                <a:latin typeface="Calibri" panose="020F0502020204030204"/>
                <a:ea typeface="+mn-ea"/>
                <a:cs typeface="+mn-cs"/>
              </a:rPr>
              <a:t>d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7" name="TextBox 36"/>
          <p:cNvSpPr txBox="1"/>
          <p:nvPr/>
        </p:nvSpPr>
        <p:spPr>
          <a:xfrm>
            <a:off x="6497526" y="722337"/>
            <a:ext cx="935567" cy="276999"/>
          </a:xfrm>
          <a:prstGeom prst="rect">
            <a:avLst/>
          </a:prstGeom>
          <a:noFill/>
        </p:spPr>
        <p:txBody>
          <a:bodyPr wrap="square" rtlCol="0">
            <a:spAutoFit/>
          </a:bodyPr>
          <a:lstStyle/>
          <a:p>
            <a:r>
              <a:rPr lang="en-US" sz="1200" kern="1200" dirty="0" err="1" smtClean="0">
                <a:solidFill>
                  <a:prstClr val="black"/>
                </a:solidFill>
                <a:latin typeface="Calibri" panose="020F0502020204030204"/>
                <a:ea typeface="+mn-ea"/>
                <a:cs typeface="+mn-cs"/>
              </a:rPr>
              <a:t>nd</a:t>
            </a:r>
            <a:r>
              <a:rPr lang="en-US" sz="1200" kern="1200" dirty="0" smtClean="0">
                <a:solidFill>
                  <a:prstClr val="black"/>
                </a:solidFill>
                <a:latin typeface="Calibri" panose="020F0502020204030204"/>
                <a:ea typeface="+mn-ea"/>
                <a:cs typeface="+mn-cs"/>
              </a:rPr>
              <a:t>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cxnSp>
        <p:nvCxnSpPr>
          <p:cNvPr id="38" name="Straight Connector 37"/>
          <p:cNvCxnSpPr>
            <a:stCxn id="35" idx="1"/>
          </p:cNvCxnSpPr>
          <p:nvPr/>
        </p:nvCxnSpPr>
        <p:spPr>
          <a:xfrm flipH="1">
            <a:off x="5949697" y="1973703"/>
            <a:ext cx="205157" cy="115614"/>
          </a:xfrm>
          <a:prstGeom prst="line">
            <a:avLst/>
          </a:prstGeom>
          <a:noFill/>
          <a:ln w="6350" cap="flat" cmpd="sng" algn="ctr">
            <a:solidFill>
              <a:srgbClr val="5B9BD5"/>
            </a:solidFill>
            <a:prstDash val="solid"/>
            <a:miter lim="800000"/>
            <a:tailEnd type="triangle"/>
          </a:ln>
          <a:effectLst/>
        </p:spPr>
      </p:cxnSp>
      <p:cxnSp>
        <p:nvCxnSpPr>
          <p:cNvPr id="39" name="Straight Connector 38"/>
          <p:cNvCxnSpPr>
            <a:stCxn id="36" idx="1"/>
          </p:cNvCxnSpPr>
          <p:nvPr/>
        </p:nvCxnSpPr>
        <p:spPr>
          <a:xfrm flipH="1">
            <a:off x="5991979" y="1411142"/>
            <a:ext cx="379079" cy="98527"/>
          </a:xfrm>
          <a:prstGeom prst="line">
            <a:avLst/>
          </a:prstGeom>
          <a:noFill/>
          <a:ln w="6350" cap="flat" cmpd="sng" algn="ctr">
            <a:solidFill>
              <a:srgbClr val="5B9BD5"/>
            </a:solidFill>
            <a:prstDash val="solid"/>
            <a:miter lim="800000"/>
            <a:tailEnd type="triangle"/>
          </a:ln>
          <a:effectLst/>
        </p:spPr>
      </p:cxnSp>
      <p:cxnSp>
        <p:nvCxnSpPr>
          <p:cNvPr id="40" name="Straight Connector 39"/>
          <p:cNvCxnSpPr>
            <a:stCxn id="37" idx="1"/>
          </p:cNvCxnSpPr>
          <p:nvPr/>
        </p:nvCxnSpPr>
        <p:spPr>
          <a:xfrm flipH="1">
            <a:off x="6172477" y="860837"/>
            <a:ext cx="325049" cy="95944"/>
          </a:xfrm>
          <a:prstGeom prst="line">
            <a:avLst/>
          </a:prstGeom>
          <a:noFill/>
          <a:ln w="6350" cap="flat" cmpd="sng" algn="ctr">
            <a:solidFill>
              <a:srgbClr val="5B9BD5"/>
            </a:solidFill>
            <a:prstDash val="solid"/>
            <a:miter lim="800000"/>
            <a:tailEnd type="triangle"/>
          </a:ln>
          <a:effectLst/>
        </p:spPr>
      </p:cxnSp>
      <p:sp>
        <p:nvSpPr>
          <p:cNvPr id="41" name="TextBox 40"/>
          <p:cNvSpPr txBox="1"/>
          <p:nvPr/>
        </p:nvSpPr>
        <p:spPr>
          <a:xfrm>
            <a:off x="5090645" y="2773383"/>
            <a:ext cx="322817"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a:t>
            </a:r>
            <a:r>
              <a:rPr lang="en-US" kern="1200" dirty="0" smtClean="0">
                <a:solidFill>
                  <a:prstClr val="black"/>
                </a:solidFill>
                <a:latin typeface="Calibri" panose="020F0502020204030204"/>
                <a:ea typeface="+mn-ea"/>
                <a:cs typeface="+mn-cs"/>
              </a:rPr>
              <a:t> </a:t>
            </a:r>
            <a:endParaRPr lang="en-US" kern="1200" baseline="-25000" dirty="0">
              <a:solidFill>
                <a:prstClr val="black"/>
              </a:solidFill>
              <a:latin typeface="Calibri" panose="020F0502020204030204"/>
              <a:ea typeface="+mn-ea"/>
              <a:cs typeface="+mn-cs"/>
            </a:endParaRPr>
          </a:p>
        </p:txBody>
      </p:sp>
      <p:sp>
        <p:nvSpPr>
          <p:cNvPr id="42" name="TextBox 41"/>
          <p:cNvSpPr txBox="1"/>
          <p:nvPr/>
        </p:nvSpPr>
        <p:spPr>
          <a:xfrm>
            <a:off x="7903175" y="2950844"/>
            <a:ext cx="774228"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 </a:t>
            </a:r>
            <a:endParaRPr lang="en-US" kern="1200" baseline="-25000" dirty="0">
              <a:solidFill>
                <a:prstClr val="black"/>
              </a:solidFill>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43" name="TextBox 42"/>
              <p:cNvSpPr txBox="1"/>
              <p:nvPr/>
            </p:nvSpPr>
            <p:spPr>
              <a:xfrm>
                <a:off x="6028881" y="5648802"/>
                <a:ext cx="1262663" cy="369332"/>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 </a:t>
                </a:r>
                <a14:m>
                  <m:oMath xmlns:m="http://schemas.openxmlformats.org/officeDocument/2006/math">
                    <m:r>
                      <a:rPr lang="en-US" kern="1200">
                        <a:solidFill>
                          <a:prstClr val="black"/>
                        </a:solidFill>
                        <a:latin typeface="Cambria Math" panose="02040503050406030204" pitchFamily="18" charset="0"/>
                        <a:ea typeface="+mn-ea"/>
                        <a:cs typeface="+mn-cs"/>
                      </a:rPr>
                      <m:t>≈ </m:t>
                    </m:r>
                  </m:oMath>
                </a14:m>
                <a:r>
                  <a:rPr lang="en-US" kern="1200" dirty="0" smtClean="0">
                    <a:solidFill>
                      <a:prstClr val="black"/>
                    </a:solidFill>
                    <a:latin typeface="Calibri" panose="020F0502020204030204"/>
                    <a:ea typeface="+mn-ea"/>
                    <a:cs typeface="+mn-cs"/>
                  </a:rPr>
                  <a:t>R cos</a:t>
                </a:r>
                <a:r>
                  <a:rPr lang="el-GR" dirty="0" smtClean="0">
                    <a:solidFill>
                      <a:prstClr val="black"/>
                    </a:solidFill>
                    <a:latin typeface="Calibri" panose="020F0502020204030204"/>
                  </a:rPr>
                  <a:t> </a:t>
                </a:r>
                <a:r>
                  <a:rPr lang="el-GR" dirty="0">
                    <a:solidFill>
                      <a:prstClr val="black"/>
                    </a:solidFill>
                    <a:latin typeface="Calibri" panose="020F0502020204030204"/>
                  </a:rPr>
                  <a:t>θ</a:t>
                </a:r>
                <a:endParaRPr lang="en-US" kern="1200" baseline="-25000" dirty="0">
                  <a:solidFill>
                    <a:prstClr val="black"/>
                  </a:solidFill>
                  <a:latin typeface="Calibri" panose="020F0502020204030204"/>
                  <a:ea typeface="+mn-ea"/>
                  <a:cs typeface="+mn-cs"/>
                </a:endParaRPr>
              </a:p>
            </p:txBody>
          </p:sp>
        </mc:Choice>
        <mc:Fallback>
          <p:sp>
            <p:nvSpPr>
              <p:cNvPr id="43" name="TextBox 42"/>
              <p:cNvSpPr txBox="1">
                <a:spLocks noRot="1" noChangeAspect="1" noMove="1" noResize="1" noEditPoints="1" noAdjustHandles="1" noChangeArrowheads="1" noChangeShapeType="1" noTextEdit="1"/>
              </p:cNvSpPr>
              <p:nvPr/>
            </p:nvSpPr>
            <p:spPr>
              <a:xfrm>
                <a:off x="6028881" y="5648802"/>
                <a:ext cx="1262663" cy="369332"/>
              </a:xfrm>
              <a:prstGeom prst="rect">
                <a:avLst/>
              </a:prstGeom>
              <a:blipFill rotWithShape="0">
                <a:blip r:embed="rId3"/>
                <a:stretch>
                  <a:fillRect l="-4348" t="-10000" r="-1449" b="-26667"/>
                </a:stretch>
              </a:blipFill>
            </p:spPr>
            <p:txBody>
              <a:bodyPr/>
              <a:lstStyle/>
              <a:p>
                <a:r>
                  <a:rPr lang="en-US">
                    <a:noFill/>
                  </a:rPr>
                  <a:t> </a:t>
                </a:r>
              </a:p>
            </p:txBody>
          </p:sp>
        </mc:Fallback>
      </mc:AlternateContent>
      <p:sp>
        <p:nvSpPr>
          <p:cNvPr id="44" name="TextBox 43"/>
          <p:cNvSpPr txBox="1"/>
          <p:nvPr/>
        </p:nvSpPr>
        <p:spPr>
          <a:xfrm>
            <a:off x="6029185" y="5899559"/>
            <a:ext cx="774228"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 = </a:t>
            </a:r>
            <a:r>
              <a:rPr lang="en-US" kern="1200" dirty="0" smtClean="0">
                <a:solidFill>
                  <a:prstClr val="black"/>
                </a:solidFill>
                <a:latin typeface="Calibri" panose="020F0502020204030204"/>
                <a:ea typeface="+mn-ea"/>
                <a:cs typeface="+mn-cs"/>
              </a:rPr>
              <a:t>3</a:t>
            </a:r>
            <a:r>
              <a:rPr lang="el-GR" kern="1200" dirty="0" smtClean="0">
                <a:solidFill>
                  <a:prstClr val="black"/>
                </a:solidFill>
                <a:latin typeface="Calibri" panose="020F0502020204030204"/>
                <a:ea typeface="+mn-ea"/>
                <a:cs typeface="+mn-cs"/>
              </a:rPr>
              <a:t>λ</a:t>
            </a:r>
            <a:endParaRPr lang="en-US" kern="1200" baseline="-250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5" name="Rectangle 44"/>
              <p:cNvSpPr/>
              <p:nvPr/>
            </p:nvSpPr>
            <p:spPr>
              <a:xfrm rot="5400000">
                <a:off x="8599417" y="3031832"/>
                <a:ext cx="407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kern="1200" smtClean="0">
                          <a:solidFill>
                            <a:srgbClr val="5B9BD5"/>
                          </a:solidFill>
                          <a:latin typeface="Cambria Math" panose="02040503050406030204" pitchFamily="18" charset="0"/>
                          <a:ea typeface="+mn-ea"/>
                          <a:cs typeface="+mn-cs"/>
                        </a:rPr>
                        <m:t>≈</m:t>
                      </m:r>
                    </m:oMath>
                  </m:oMathPara>
                </a14:m>
                <a:endParaRPr lang="en-US" sz="1800" kern="1200" dirty="0">
                  <a:solidFill>
                    <a:srgbClr val="5B9BD5"/>
                  </a:solidFill>
                  <a:latin typeface="Calibri" panose="020F0502020204030204"/>
                  <a:ea typeface="+mn-ea"/>
                  <a:cs typeface="+mn-cs"/>
                </a:endParaRPr>
              </a:p>
            </p:txBody>
          </p:sp>
        </mc:Choice>
        <mc:Fallback xmlns="">
          <p:sp>
            <p:nvSpPr>
              <p:cNvPr id="45" name="Rectangle 44"/>
              <p:cNvSpPr>
                <a:spLocks noRot="1" noChangeAspect="1" noMove="1" noResize="1" noEditPoints="1" noAdjustHandles="1" noChangeArrowheads="1" noChangeShapeType="1" noTextEdit="1"/>
              </p:cNvSpPr>
              <p:nvPr/>
            </p:nvSpPr>
            <p:spPr>
              <a:xfrm rot="5400000">
                <a:off x="8599417" y="3031832"/>
                <a:ext cx="407483" cy="369332"/>
              </a:xfrm>
              <a:prstGeom prst="rect">
                <a:avLst/>
              </a:prstGeom>
              <a:blipFill rotWithShape="0">
                <a:blip r:embed="rId4"/>
                <a:stretch>
                  <a:fillRect/>
                </a:stretch>
              </a:blipFill>
            </p:spPr>
            <p:txBody>
              <a:bodyPr/>
              <a:lstStyle/>
              <a:p>
                <a:r>
                  <a:rPr lang="en-US">
                    <a:noFill/>
                  </a:rPr>
                  <a:t> </a:t>
                </a:r>
              </a:p>
            </p:txBody>
          </p:sp>
        </mc:Fallback>
      </mc:AlternateContent>
      <p:sp>
        <p:nvSpPr>
          <p:cNvPr id="46" name="Rectangle 45"/>
          <p:cNvSpPr/>
          <p:nvPr/>
        </p:nvSpPr>
        <p:spPr>
          <a:xfrm>
            <a:off x="6077007" y="261879"/>
            <a:ext cx="360996" cy="369332"/>
          </a:xfrm>
          <a:prstGeom prst="rect">
            <a:avLst/>
          </a:prstGeom>
        </p:spPr>
        <p:txBody>
          <a:bodyPr wrap="none">
            <a:spAutoFit/>
          </a:bodyPr>
          <a:lstStyle/>
          <a:p>
            <a:r>
              <a:rPr lang="el-GR" dirty="0" smtClean="0"/>
              <a:t>θ </a:t>
            </a:r>
            <a:endParaRPr lang="en-US" baseline="-25000" dirty="0"/>
          </a:p>
        </p:txBody>
      </p:sp>
      <p:sp>
        <p:nvSpPr>
          <p:cNvPr id="47" name="Title 1"/>
          <p:cNvSpPr>
            <a:spLocks noGrp="1"/>
          </p:cNvSpPr>
          <p:nvPr>
            <p:ph type="title"/>
          </p:nvPr>
        </p:nvSpPr>
        <p:spPr>
          <a:xfrm>
            <a:off x="863220" y="109106"/>
            <a:ext cx="3200398" cy="1044210"/>
          </a:xfrm>
        </p:spPr>
        <p:txBody>
          <a:bodyPr/>
          <a:lstStyle/>
          <a:p>
            <a:r>
              <a:rPr lang="en-US" sz="2800" dirty="0" smtClean="0"/>
              <a:t>Phase Slope</a:t>
            </a:r>
            <a:endParaRPr lang="en-US" sz="2800" dirty="0"/>
          </a:p>
        </p:txBody>
      </p:sp>
      <p:sp>
        <p:nvSpPr>
          <p:cNvPr id="48" name="Rectangle 47"/>
          <p:cNvSpPr/>
          <p:nvPr/>
        </p:nvSpPr>
        <p:spPr>
          <a:xfrm flipV="1">
            <a:off x="286088" y="12888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spTree>
    <p:extLst>
      <p:ext uri="{BB962C8B-B14F-4D97-AF65-F5344CB8AC3E}">
        <p14:creationId xmlns:p14="http://schemas.microsoft.com/office/powerpoint/2010/main" val="112001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Overview</a:t>
            </a:r>
            <a:endParaRPr lang="en-US" dirty="0"/>
          </a:p>
        </p:txBody>
      </p:sp>
      <p:sp>
        <p:nvSpPr>
          <p:cNvPr id="3" name="Content Placeholder 2"/>
          <p:cNvSpPr>
            <a:spLocks noGrp="1"/>
          </p:cNvSpPr>
          <p:nvPr>
            <p:ph idx="1"/>
          </p:nvPr>
        </p:nvSpPr>
        <p:spPr>
          <a:xfrm>
            <a:off x="1097280" y="1845734"/>
            <a:ext cx="10115200" cy="4350350"/>
          </a:xfrm>
        </p:spPr>
        <p:txBody>
          <a:bodyPr>
            <a:normAutofit/>
          </a:bodyPr>
          <a:lstStyle/>
          <a:p>
            <a:pPr marL="0" indent="0">
              <a:buNone/>
            </a:pPr>
            <a:r>
              <a:rPr lang="en-US" b="1" u="sng" dirty="0" smtClean="0"/>
              <a:t>Objective</a:t>
            </a:r>
          </a:p>
          <a:p>
            <a:pPr>
              <a:buFont typeface="Wingdings" panose="05000000000000000000" pitchFamily="2" charset="2"/>
              <a:buChar char="Ø"/>
            </a:pPr>
            <a:endParaRPr lang="en-US" sz="100" b="1" u="sng" dirty="0" smtClean="0"/>
          </a:p>
          <a:p>
            <a:pPr marL="112713" lvl="1" indent="34925">
              <a:buFont typeface="Wingdings" panose="05000000000000000000" pitchFamily="2" charset="2"/>
              <a:buChar char="Ø"/>
            </a:pPr>
            <a:r>
              <a:rPr lang="en-US" sz="2000" dirty="0" smtClean="0"/>
              <a:t> Develop </a:t>
            </a:r>
            <a:r>
              <a:rPr lang="en-US" sz="2000" dirty="0" smtClean="0"/>
              <a:t>a static, multi-antenna Synthetic Aperture Radar (SAR) </a:t>
            </a:r>
            <a:r>
              <a:rPr lang="en-US" sz="2000" dirty="0" smtClean="0"/>
              <a:t>Imager</a:t>
            </a:r>
          </a:p>
          <a:p>
            <a:pPr marL="0" indent="0">
              <a:spcBef>
                <a:spcPts val="600"/>
              </a:spcBef>
              <a:buNone/>
            </a:pPr>
            <a:endParaRPr lang="en-US" sz="800" b="1" u="sng" dirty="0" smtClean="0"/>
          </a:p>
          <a:p>
            <a:pPr marL="0" indent="0">
              <a:buNone/>
            </a:pPr>
            <a:r>
              <a:rPr lang="en-US" b="1" u="sng" dirty="0" smtClean="0"/>
              <a:t>Specifications</a:t>
            </a:r>
            <a:endParaRPr lang="en-US" b="1" u="sng" dirty="0" smtClean="0"/>
          </a:p>
          <a:p>
            <a:pPr>
              <a:buFont typeface="Wingdings" panose="05000000000000000000" pitchFamily="2" charset="2"/>
              <a:buChar char="Ø"/>
            </a:pPr>
            <a:r>
              <a:rPr lang="en-US" dirty="0" smtClean="0"/>
              <a:t> Low resolution proof </a:t>
            </a:r>
            <a:r>
              <a:rPr lang="en-US" dirty="0" smtClean="0"/>
              <a:t>of concept prototype</a:t>
            </a:r>
          </a:p>
          <a:p>
            <a:pPr>
              <a:buFont typeface="Wingdings" panose="05000000000000000000" pitchFamily="2" charset="2"/>
              <a:buChar char="Ø"/>
            </a:pPr>
            <a:r>
              <a:rPr lang="en-US" dirty="0" smtClean="0"/>
              <a:t> 10 GHz operating frequency</a:t>
            </a:r>
          </a:p>
          <a:p>
            <a:pPr>
              <a:buFont typeface="Wingdings" panose="05000000000000000000" pitchFamily="2" charset="2"/>
              <a:buChar char="Ø"/>
            </a:pPr>
            <a:r>
              <a:rPr lang="en-US" dirty="0" smtClean="0"/>
              <a:t> 20 feet range </a:t>
            </a:r>
          </a:p>
          <a:p>
            <a:pPr>
              <a:buFont typeface="Wingdings" panose="05000000000000000000" pitchFamily="2" charset="2"/>
              <a:buChar char="Ø"/>
            </a:pPr>
            <a:r>
              <a:rPr lang="en-US" dirty="0" smtClean="0"/>
              <a:t> 40” x 40” downrange scene</a:t>
            </a:r>
            <a:endParaRPr lang="en-US" dirty="0" smtClean="0"/>
          </a:p>
          <a:p>
            <a:pPr>
              <a:buFont typeface="Wingdings" panose="05000000000000000000" pitchFamily="2" charset="2"/>
              <a:buChar char="Ø"/>
            </a:pPr>
            <a:endParaRPr lang="en-US" b="1" u="sng" dirty="0" smtClean="0"/>
          </a:p>
        </p:txBody>
      </p:sp>
      <p:sp>
        <p:nvSpPr>
          <p:cNvPr id="4" name="Footer Placeholder 3"/>
          <p:cNvSpPr>
            <a:spLocks noGrp="1"/>
          </p:cNvSpPr>
          <p:nvPr>
            <p:ph type="ftr" sz="quarter" idx="11"/>
          </p:nvPr>
        </p:nvSpPr>
        <p:spPr/>
        <p:txBody>
          <a:bodyPr/>
          <a:lstStyle/>
          <a:p>
            <a:r>
              <a:rPr lang="en-US" dirty="0"/>
              <a:t>SAR Imager</a:t>
            </a:r>
            <a:endParaRPr lang="en-US" dirty="0"/>
          </a:p>
        </p:txBody>
      </p:sp>
      <p:sp>
        <p:nvSpPr>
          <p:cNvPr id="5" name="Slide Number Placeholder 4"/>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8</a:t>
            </a:fld>
            <a:endParaRPr lang="en-US" sz="1050" dirty="0">
              <a:solidFill>
                <a:schemeClr val="bg1"/>
              </a:solidFill>
              <a:latin typeface="Calibri" panose="020F0502020204030204" pitchFamily="34" charset="0"/>
            </a:endParaRPr>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sp>
        <p:nvSpPr>
          <p:cNvPr id="7" name="TextBox 6"/>
          <p:cNvSpPr txBox="1"/>
          <p:nvPr/>
        </p:nvSpPr>
        <p:spPr>
          <a:xfrm>
            <a:off x="7474497" y="3109236"/>
            <a:ext cx="4329405" cy="2893100"/>
          </a:xfrm>
          <a:prstGeom prst="rect">
            <a:avLst/>
          </a:prstGeom>
          <a:noFill/>
        </p:spPr>
        <p:txBody>
          <a:bodyPr wrap="square" rtlCol="0">
            <a:spAutoFit/>
          </a:bodyPr>
          <a:lstStyle/>
          <a:p>
            <a:pPr lvl="0">
              <a:lnSpc>
                <a:spcPct val="90000"/>
              </a:lnSpc>
              <a:spcBef>
                <a:spcPts val="1200"/>
              </a:spcBef>
              <a:spcAft>
                <a:spcPts val="200"/>
              </a:spcAft>
              <a:buClr>
                <a:srgbClr val="1CADE4"/>
              </a:buClr>
            </a:pPr>
            <a:r>
              <a:rPr lang="en-US" sz="2000" b="1" u="sng" kern="0" dirty="0" smtClean="0">
                <a:solidFill>
                  <a:srgbClr val="3F3F3F"/>
                </a:solidFill>
                <a:latin typeface="Calibri"/>
                <a:sym typeface="Calibri"/>
                <a:rtl val="0"/>
              </a:rPr>
              <a:t>Safety</a:t>
            </a:r>
            <a:endParaRPr lang="en-US" sz="2000" b="1" u="sng" kern="0" dirty="0">
              <a:solidFill>
                <a:srgbClr val="3F3F3F"/>
              </a:solidFill>
              <a:latin typeface="Calibri"/>
              <a:sym typeface="Calibri"/>
              <a:rtl val="0"/>
            </a:endParaRPr>
          </a:p>
          <a:p>
            <a:pPr marL="91440" lvl="0" indent="-91440">
              <a:lnSpc>
                <a:spcPct val="80000"/>
              </a:lnSpc>
              <a:spcBef>
                <a:spcPts val="1600"/>
              </a:spcBef>
              <a:buClr>
                <a:schemeClr val="accent1"/>
              </a:buClr>
              <a:buSzPct val="94805"/>
              <a:buFont typeface="Calibri"/>
              <a:buChar char=" "/>
            </a:pPr>
            <a:r>
              <a:rPr lang="en-US" sz="2000" dirty="0" smtClean="0">
                <a:solidFill>
                  <a:srgbClr val="3F3F3F"/>
                </a:solidFill>
                <a:latin typeface="Calibri"/>
                <a:ea typeface="Calibri"/>
                <a:cs typeface="Calibri"/>
                <a:sym typeface="Calibri"/>
                <a:rtl val="0"/>
              </a:rPr>
              <a:t>RF Exposure Safety Guidelines</a:t>
            </a:r>
          </a:p>
          <a:p>
            <a:pPr marL="384048" lvl="1" indent="-193548">
              <a:lnSpc>
                <a:spcPct val="80000"/>
              </a:lnSpc>
              <a:spcBef>
                <a:spcPts val="400"/>
              </a:spcBef>
              <a:buClr>
                <a:schemeClr val="accent1"/>
              </a:buClr>
              <a:buSzPct val="95924"/>
              <a:buFont typeface="Calibri"/>
              <a:buChar char="◦"/>
            </a:pPr>
            <a:r>
              <a:rPr lang="en-US" sz="2000" dirty="0" smtClean="0">
                <a:solidFill>
                  <a:srgbClr val="3F3F3F"/>
                </a:solidFill>
                <a:latin typeface="Calibri"/>
                <a:ea typeface="Calibri"/>
                <a:cs typeface="Calibri"/>
                <a:sym typeface="Calibri"/>
                <a:rtl val="0"/>
              </a:rPr>
              <a:t>ANSI/IEEE </a:t>
            </a:r>
            <a:r>
              <a:rPr lang="en-US" sz="2000" dirty="0">
                <a:solidFill>
                  <a:srgbClr val="3F3F3F"/>
                </a:solidFill>
                <a:latin typeface="Calibri"/>
                <a:ea typeface="Calibri"/>
                <a:cs typeface="Calibri"/>
                <a:sym typeface="Calibri"/>
                <a:rtl val="0"/>
              </a:rPr>
              <a:t>C95.1-1992</a:t>
            </a:r>
          </a:p>
          <a:p>
            <a:pPr marL="384048" lvl="1" indent="-193548">
              <a:lnSpc>
                <a:spcPct val="80000"/>
              </a:lnSpc>
              <a:spcBef>
                <a:spcPts val="600"/>
              </a:spcBef>
              <a:buClr>
                <a:schemeClr val="accent1"/>
              </a:buClr>
              <a:buSzPct val="95924"/>
              <a:buFont typeface="Calibri"/>
              <a:buChar char="◦"/>
            </a:pPr>
            <a:r>
              <a:rPr lang="en-US" sz="2000" dirty="0">
                <a:solidFill>
                  <a:srgbClr val="3F3F3F"/>
                </a:solidFill>
                <a:latin typeface="Calibri"/>
                <a:ea typeface="Calibri"/>
                <a:cs typeface="Calibri"/>
                <a:sym typeface="Calibri"/>
                <a:rtl val="0"/>
              </a:rPr>
              <a:t>FCC 47 C.F.R. 1.1307(b), 1.1310, 2.1091, 2.1093</a:t>
            </a:r>
          </a:p>
          <a:p>
            <a:pPr marL="91440" lvl="0" indent="-91440">
              <a:lnSpc>
                <a:spcPct val="80000"/>
              </a:lnSpc>
              <a:spcBef>
                <a:spcPts val="1600"/>
              </a:spcBef>
              <a:buClr>
                <a:schemeClr val="accent1"/>
              </a:buClr>
              <a:buSzPct val="94805"/>
              <a:buFont typeface="Calibri"/>
              <a:buChar char=" "/>
            </a:pPr>
            <a:r>
              <a:rPr lang="en-US" sz="2000" dirty="0" smtClean="0">
                <a:solidFill>
                  <a:srgbClr val="3F3F3F"/>
                </a:solidFill>
                <a:latin typeface="Calibri"/>
                <a:ea typeface="Calibri"/>
                <a:cs typeface="Calibri"/>
                <a:sym typeface="Calibri"/>
                <a:rtl val="0"/>
              </a:rPr>
              <a:t>Limit </a:t>
            </a:r>
            <a:r>
              <a:rPr lang="en-US" sz="2000" dirty="0">
                <a:solidFill>
                  <a:srgbClr val="3F3F3F"/>
                </a:solidFill>
                <a:latin typeface="Calibri"/>
                <a:ea typeface="Calibri"/>
                <a:cs typeface="Calibri"/>
                <a:sym typeface="Calibri"/>
                <a:rtl val="0"/>
              </a:rPr>
              <a:t>for human exposure: 1 </a:t>
            </a:r>
            <a:r>
              <a:rPr lang="en-US" sz="2000" dirty="0" err="1">
                <a:solidFill>
                  <a:srgbClr val="3F3F3F"/>
                </a:solidFill>
                <a:latin typeface="Calibri"/>
                <a:ea typeface="Calibri"/>
                <a:cs typeface="Calibri"/>
                <a:sym typeface="Calibri"/>
                <a:rtl val="0"/>
              </a:rPr>
              <a:t>mW</a:t>
            </a:r>
            <a:r>
              <a:rPr lang="en-US" sz="2000" dirty="0">
                <a:solidFill>
                  <a:srgbClr val="3F3F3F"/>
                </a:solidFill>
                <a:latin typeface="Calibri"/>
                <a:ea typeface="Calibri"/>
                <a:cs typeface="Calibri"/>
                <a:sym typeface="Calibri"/>
                <a:rtl val="0"/>
              </a:rPr>
              <a:t>/cm</a:t>
            </a:r>
            <a:r>
              <a:rPr lang="en-US" sz="2000" baseline="30000" dirty="0">
                <a:solidFill>
                  <a:srgbClr val="3F3F3F"/>
                </a:solidFill>
                <a:latin typeface="Calibri"/>
                <a:ea typeface="Calibri"/>
                <a:cs typeface="Calibri"/>
                <a:sym typeface="Calibri"/>
                <a:rtl val="0"/>
              </a:rPr>
              <a:t>2</a:t>
            </a:r>
          </a:p>
          <a:p>
            <a:pPr marL="91440" lvl="0" indent="-91440">
              <a:lnSpc>
                <a:spcPct val="80000"/>
              </a:lnSpc>
              <a:spcBef>
                <a:spcPts val="1400"/>
              </a:spcBef>
              <a:spcAft>
                <a:spcPts val="200"/>
              </a:spcAft>
              <a:buClr>
                <a:schemeClr val="accent1"/>
              </a:buClr>
              <a:buSzPct val="94805"/>
              <a:buFont typeface="Calibri"/>
              <a:buChar char=" "/>
            </a:pPr>
            <a:r>
              <a:rPr lang="en-US" sz="2000" dirty="0" smtClean="0">
                <a:solidFill>
                  <a:srgbClr val="3F3F3F"/>
                </a:solidFill>
                <a:latin typeface="Calibri"/>
                <a:ea typeface="Calibri"/>
                <a:cs typeface="Calibri"/>
                <a:sym typeface="Calibri"/>
                <a:rtl val="0"/>
              </a:rPr>
              <a:t>SAR </a:t>
            </a:r>
            <a:r>
              <a:rPr lang="en-US" sz="2000" dirty="0">
                <a:solidFill>
                  <a:srgbClr val="3F3F3F"/>
                </a:solidFill>
                <a:latin typeface="Calibri"/>
                <a:ea typeface="Calibri"/>
                <a:cs typeface="Calibri"/>
                <a:sym typeface="Calibri"/>
                <a:rtl val="0"/>
              </a:rPr>
              <a:t>Peak Transmit: 0.0076 </a:t>
            </a:r>
            <a:r>
              <a:rPr lang="en-US" sz="2000" dirty="0" err="1">
                <a:solidFill>
                  <a:srgbClr val="3F3F3F"/>
                </a:solidFill>
                <a:latin typeface="Calibri"/>
                <a:ea typeface="Calibri"/>
                <a:cs typeface="Calibri"/>
                <a:sym typeface="Calibri"/>
                <a:rtl val="0"/>
              </a:rPr>
              <a:t>mW</a:t>
            </a:r>
            <a:r>
              <a:rPr lang="en-US" sz="2000" dirty="0">
                <a:solidFill>
                  <a:srgbClr val="3F3F3F"/>
                </a:solidFill>
                <a:latin typeface="Calibri"/>
                <a:ea typeface="Calibri"/>
                <a:cs typeface="Calibri"/>
                <a:sym typeface="Calibri"/>
                <a:rtl val="0"/>
              </a:rPr>
              <a:t>/cm</a:t>
            </a:r>
            <a:r>
              <a:rPr lang="en-US" sz="2000" baseline="30000" dirty="0">
                <a:solidFill>
                  <a:srgbClr val="3F3F3F"/>
                </a:solidFill>
                <a:latin typeface="Calibri"/>
                <a:ea typeface="Calibri"/>
                <a:cs typeface="Calibri"/>
                <a:sym typeface="Calibri"/>
                <a:rtl val="0"/>
              </a:rPr>
              <a:t>2</a:t>
            </a:r>
          </a:p>
          <a:p>
            <a:endParaRPr lang="en-US" dirty="0"/>
          </a:p>
        </p:txBody>
      </p:sp>
    </p:spTree>
    <p:extLst>
      <p:ext uri="{BB962C8B-B14F-4D97-AF65-F5344CB8AC3E}">
        <p14:creationId xmlns:p14="http://schemas.microsoft.com/office/powerpoint/2010/main" val="287800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 Placeholder 7"/>
              <p:cNvSpPr>
                <a:spLocks noGrp="1"/>
              </p:cNvSpPr>
              <p:nvPr>
                <p:ph type="body" idx="2"/>
              </p:nvPr>
            </p:nvSpPr>
            <p:spPr>
              <a:xfrm>
                <a:off x="250588" y="1607102"/>
                <a:ext cx="3505198" cy="4702472"/>
              </a:xfrm>
            </p:spPr>
            <p:txBody>
              <a:bodyPr>
                <a:normAutofit fontScale="92500" lnSpcReduction="10000"/>
              </a:bodyPr>
              <a:lstStyle/>
              <a:p>
                <a:pPr marL="285750" indent="-285750">
                  <a:buFont typeface="Wingdings" panose="05000000000000000000" pitchFamily="2" charset="2"/>
                  <a:buChar char="Ø"/>
                </a:pPr>
                <a:r>
                  <a:rPr lang="en-US" sz="1800" kern="1200" dirty="0" smtClean="0">
                    <a:solidFill>
                      <a:schemeClr val="bg1"/>
                    </a:solidFill>
                  </a:rPr>
                  <a:t>Security industry: protection of high risk areas</a:t>
                </a: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kern="1200" dirty="0" smtClean="0">
                    <a:solidFill>
                      <a:schemeClr val="bg1"/>
                    </a:solidFill>
                  </a:rPr>
                  <a:t>Supplemental measure for layered security environments</a:t>
                </a: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kern="1200" dirty="0" smtClean="0">
                    <a:solidFill>
                      <a:schemeClr val="bg1"/>
                    </a:solidFill>
                  </a:rPr>
                  <a:t>Primary measure for certain environments</a:t>
                </a:r>
                <a:endParaRPr lang="en-US" sz="1800" kern="1200" dirty="0" smtClean="0">
                  <a:solidFill>
                    <a:schemeClr val="bg1"/>
                  </a:solidFill>
                </a:endParaRP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endParaRPr lang="en-US" sz="1800" b="1" i="1" kern="1200" dirty="0" smtClean="0">
                  <a:solidFill>
                    <a:schemeClr val="bg1"/>
                  </a:solidFill>
                </a:endParaRPr>
              </a:p>
              <a:p>
                <a:r>
                  <a:rPr lang="en-US" sz="1800" b="1" kern="1200" dirty="0" smtClean="0">
                    <a:solidFill>
                      <a:schemeClr val="bg1"/>
                    </a:solidFill>
                  </a:rPr>
                  <a:t>Unique Capabilities</a:t>
                </a:r>
              </a:p>
              <a:p>
                <a:pPr marL="285750" indent="-285750">
                  <a:buFont typeface="Wingdings" panose="05000000000000000000" pitchFamily="2" charset="2"/>
                  <a:buChar char="Ø"/>
                </a:pPr>
                <a:endParaRPr lang="en-US" sz="1800" b="1" kern="1200" dirty="0" smtClean="0">
                  <a:solidFill>
                    <a:schemeClr val="bg1"/>
                  </a:solidFill>
                </a:endParaRPr>
              </a:p>
              <a:p>
                <a:pPr marL="285750" indent="-285750">
                  <a:buFont typeface="Wingdings" panose="05000000000000000000" pitchFamily="2" charset="2"/>
                  <a:buChar char="Ø"/>
                </a:pPr>
                <a:r>
                  <a:rPr lang="en-US" sz="1800" b="1" i="1" kern="1200" dirty="0" smtClean="0">
                    <a:solidFill>
                      <a:schemeClr val="bg1"/>
                    </a:solidFill>
                  </a:rPr>
                  <a:t>Ranged</a:t>
                </a:r>
                <a:r>
                  <a:rPr lang="en-US" sz="1800" kern="1200" dirty="0" smtClean="0">
                    <a:solidFill>
                      <a:schemeClr val="bg1"/>
                    </a:solidFill>
                  </a:rPr>
                  <a:t> scanning </a:t>
                </a:r>
                <a14:m>
                  <m:oMath xmlns:m="http://schemas.openxmlformats.org/officeDocument/2006/math">
                    <m:r>
                      <a:rPr lang="en-US" sz="1800" i="1" kern="1200" smtClean="0">
                        <a:solidFill>
                          <a:schemeClr val="bg1"/>
                        </a:solidFill>
                        <a:latin typeface="Cambria Math" panose="02040503050406030204" pitchFamily="18" charset="0"/>
                        <a:ea typeface="Cambria Math" panose="02040503050406030204" pitchFamily="18" charset="0"/>
                      </a:rPr>
                      <m:t>⇒</m:t>
                    </m:r>
                  </m:oMath>
                </a14:m>
                <a:r>
                  <a:rPr lang="en-US" sz="1800" kern="1200" dirty="0" smtClean="0">
                    <a:solidFill>
                      <a:schemeClr val="bg1"/>
                    </a:solidFill>
                  </a:rPr>
                  <a:t> no apparatus to step into </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r>
                  <a:rPr lang="en-US" sz="1800" kern="1200" dirty="0" smtClean="0">
                    <a:solidFill>
                      <a:schemeClr val="bg1"/>
                    </a:solidFill>
                  </a:rPr>
                  <a:t>Discreet placement</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r>
                  <a:rPr lang="en-US" sz="1800" dirty="0" err="1" smtClean="0"/>
                  <a:t>Vett</a:t>
                </a:r>
                <a:r>
                  <a:rPr lang="en-US" sz="1800" dirty="0" smtClean="0"/>
                  <a:t> the queue </a:t>
                </a:r>
                <a:r>
                  <a:rPr lang="en-US" sz="1800" b="1" i="1" dirty="0" smtClean="0"/>
                  <a:t>before</a:t>
                </a:r>
                <a:r>
                  <a:rPr lang="en-US" sz="1800" dirty="0" smtClean="0"/>
                  <a:t> individuals get to Access Control  </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mc:Choice>
        <mc:Fallback>
          <p:sp>
            <p:nvSpPr>
              <p:cNvPr id="8" name="Text Placeholder 7"/>
              <p:cNvSpPr>
                <a:spLocks noGrp="1" noRot="1" noChangeAspect="1" noMove="1" noResize="1" noEditPoints="1" noAdjustHandles="1" noChangeArrowheads="1" noChangeShapeType="1" noTextEdit="1"/>
              </p:cNvSpPr>
              <p:nvPr>
                <p:ph type="body" idx="2"/>
              </p:nvPr>
            </p:nvSpPr>
            <p:spPr>
              <a:xfrm>
                <a:off x="250588" y="1607102"/>
                <a:ext cx="3505198" cy="4702472"/>
              </a:xfrm>
              <a:blipFill rotWithShape="0">
                <a:blip r:embed="rId2"/>
                <a:stretch>
                  <a:fillRect l="-1043" t="-389" r="-1913"/>
                </a:stretch>
              </a:blipFill>
            </p:spPr>
            <p:txBody>
              <a:bodyPr/>
              <a:lstStyle/>
              <a:p>
                <a:r>
                  <a:rPr lang="en-US">
                    <a:noFill/>
                  </a:rPr>
                  <a:t> </a:t>
                </a:r>
              </a:p>
            </p:txBody>
          </p:sp>
        </mc:Fallback>
      </mc:AlternateContent>
      <p:sp>
        <p:nvSpPr>
          <p:cNvPr id="4" name="Footer Placeholder 3"/>
          <p:cNvSpPr>
            <a:spLocks noGrp="1"/>
          </p:cNvSpPr>
          <p:nvPr>
            <p:ph type="ftr" idx="11"/>
          </p:nvPr>
        </p:nvSpPr>
        <p:spPr/>
        <p:txBody>
          <a:bodyPr/>
          <a:lstStyle/>
          <a:p>
            <a:r>
              <a:rPr lang="en-US" dirty="0">
                <a:solidFill>
                  <a:schemeClr val="bg1"/>
                </a:solidFill>
              </a:rPr>
              <a:t>SAR Imager</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chemeClr val="bg1"/>
                </a:solidFill>
                <a:latin typeface="Calibri"/>
                <a:ea typeface="Calibri"/>
                <a:cs typeface="Calibri"/>
                <a:sym typeface="Calibri"/>
              </a:rPr>
              <a:t>9</a:t>
            </a:fld>
            <a:endParaRPr lang="en-US" sz="1050" b="0" i="0" u="none" strike="noStrike" cap="none" dirty="0">
              <a:solidFill>
                <a:schemeClr val="bg1"/>
              </a:solidFill>
              <a:latin typeface="Calibri"/>
              <a:ea typeface="Calibri"/>
              <a:cs typeface="Calibri"/>
              <a:sym typeface="Calibri"/>
            </a:endParaRPr>
          </a:p>
        </p:txBody>
      </p:sp>
      <p:pic>
        <p:nvPicPr>
          <p:cNvPr id="9" name="Picture 8"/>
          <p:cNvPicPr>
            <a:picLocks noChangeAspect="1"/>
          </p:cNvPicPr>
          <p:nvPr/>
        </p:nvPicPr>
        <p:blipFill>
          <a:blip r:embed="rId3"/>
          <a:stretch>
            <a:fillRect/>
          </a:stretch>
        </p:blipFill>
        <p:spPr>
          <a:xfrm>
            <a:off x="4096502" y="1413508"/>
            <a:ext cx="7269997" cy="647700"/>
          </a:xfrm>
          <a:prstGeom prst="rect">
            <a:avLst/>
          </a:prstGeom>
        </p:spPr>
      </p:pic>
      <p:sp>
        <p:nvSpPr>
          <p:cNvPr id="47" name="Title 1"/>
          <p:cNvSpPr>
            <a:spLocks noGrp="1"/>
          </p:cNvSpPr>
          <p:nvPr>
            <p:ph type="title"/>
          </p:nvPr>
        </p:nvSpPr>
        <p:spPr>
          <a:xfrm>
            <a:off x="863220" y="109106"/>
            <a:ext cx="3200398" cy="1044210"/>
          </a:xfrm>
        </p:spPr>
        <p:txBody>
          <a:bodyPr/>
          <a:lstStyle/>
          <a:p>
            <a:r>
              <a:rPr lang="en-US" sz="2800" dirty="0" smtClean="0"/>
              <a:t>Applications</a:t>
            </a:r>
            <a:endParaRPr lang="en-US" sz="2800" dirty="0"/>
          </a:p>
        </p:txBody>
      </p:sp>
      <p:sp>
        <p:nvSpPr>
          <p:cNvPr id="48" name="Rectangle 47"/>
          <p:cNvSpPr/>
          <p:nvPr/>
        </p:nvSpPr>
        <p:spPr>
          <a:xfrm flipV="1">
            <a:off x="286088" y="12888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cap="none" dirty="0"/>
              <a:t>Scott Nicewonger</a:t>
            </a:r>
            <a:endParaRPr lang="en-US" cap="none" dirty="0"/>
          </a:p>
        </p:txBody>
      </p:sp>
      <p:pic>
        <p:nvPicPr>
          <p:cNvPr id="50" name="Shape 157"/>
          <p:cNvPicPr preferRelativeResize="0">
            <a:picLocks noGrp="1" noChangeAspect="1"/>
          </p:cNvPicPr>
          <p:nvPr>
            <p:ph type="body" idx="1"/>
          </p:nvPr>
        </p:nvPicPr>
        <p:blipFill rotWithShape="1">
          <a:blip r:embed="rId4">
            <a:alphaModFix/>
          </a:blip>
          <a:srcRect/>
          <a:stretch/>
        </p:blipFill>
        <p:spPr>
          <a:xfrm>
            <a:off x="4342607" y="1607102"/>
            <a:ext cx="7698406" cy="4507049"/>
          </a:xfrm>
          <a:prstGeom prst="rect">
            <a:avLst/>
          </a:prstGeom>
          <a:noFill/>
          <a:ln>
            <a:noFill/>
          </a:ln>
        </p:spPr>
      </p:pic>
      <p:sp>
        <p:nvSpPr>
          <p:cNvPr id="51" name="Title 1"/>
          <p:cNvSpPr txBox="1">
            <a:spLocks/>
          </p:cNvSpPr>
          <p:nvPr/>
        </p:nvSpPr>
        <p:spPr>
          <a:xfrm>
            <a:off x="4422995" y="201853"/>
            <a:ext cx="7364608" cy="1139204"/>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85000"/>
              </a:lnSpc>
              <a:spcBef>
                <a:spcPts val="0"/>
              </a:spcBef>
              <a:spcAft>
                <a:spcPts val="0"/>
              </a:spcAft>
              <a:buClr>
                <a:srgbClr val="3F3F3F"/>
              </a:buClr>
              <a:buFont typeface="Calibri"/>
              <a:buNone/>
              <a:defRPr sz="3600" b="0" i="0" u="none" strike="noStrike" cap="none" baseline="0">
                <a:solidFill>
                  <a:srgbClr val="FFFFFF"/>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r>
              <a:rPr lang="en-US" sz="3200" kern="0" dirty="0" smtClean="0">
                <a:solidFill>
                  <a:srgbClr val="3F3F3F"/>
                </a:solidFill>
              </a:rPr>
              <a:t>Concealed Weapon Detection at an Access Control Point </a:t>
            </a:r>
            <a:endParaRPr lang="en-US" sz="3200" kern="0" dirty="0">
              <a:solidFill>
                <a:srgbClr val="3F3F3F"/>
              </a:solidFill>
            </a:endParaRPr>
          </a:p>
        </p:txBody>
      </p:sp>
    </p:spTree>
    <p:extLst>
      <p:ext uri="{BB962C8B-B14F-4D97-AF65-F5344CB8AC3E}">
        <p14:creationId xmlns:p14="http://schemas.microsoft.com/office/powerpoint/2010/main" val="114063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1983</Words>
  <Application>Microsoft Office PowerPoint</Application>
  <PresentationFormat>Widescreen</PresentationFormat>
  <Paragraphs>509</Paragraphs>
  <Slides>39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BrowalliaUPC</vt:lpstr>
      <vt:lpstr>Calibri</vt:lpstr>
      <vt:lpstr>Calibri Light</vt:lpstr>
      <vt:lpstr>Cambria Math</vt:lpstr>
      <vt:lpstr>Wingdings</vt:lpstr>
      <vt:lpstr>Retrospect</vt:lpstr>
      <vt:lpstr>Synthetic Aperture Radar Imager ECE Team 11</vt:lpstr>
      <vt:lpstr>Agenda</vt:lpstr>
      <vt:lpstr>Project Overview &amp;  Theory of Operation </vt:lpstr>
      <vt:lpstr>SAR Introduction</vt:lpstr>
      <vt:lpstr>PowerPoint Presentation</vt:lpstr>
      <vt:lpstr>Stationary Scanning</vt:lpstr>
      <vt:lpstr>Phase Slope</vt:lpstr>
      <vt:lpstr>Design Overview</vt:lpstr>
      <vt:lpstr>Applications</vt:lpstr>
      <vt:lpstr>Prototype Design Goals</vt:lpstr>
      <vt:lpstr>PowerPoint Presentation</vt:lpstr>
      <vt:lpstr>System Control &amp; Signal Processing  </vt:lpstr>
      <vt:lpstr>Xilinx NEXYS 3 FPGA Board</vt:lpstr>
      <vt:lpstr>Signal Processing Approach</vt:lpstr>
      <vt:lpstr>Imaging Approach: Dedicated VGA</vt:lpstr>
      <vt:lpstr>Imaging Approach: MATLAB</vt:lpstr>
      <vt:lpstr>Mechanical Design</vt:lpstr>
      <vt:lpstr>Mechanical Design Goals</vt:lpstr>
      <vt:lpstr>FRAME V 4.0</vt:lpstr>
      <vt:lpstr>Structure Force Analysis</vt:lpstr>
      <vt:lpstr>Structure Revision: V 4.1</vt:lpstr>
      <vt:lpstr>Horn Holders</vt:lpstr>
      <vt:lpstr>Component Housing</vt:lpstr>
      <vt:lpstr>Installation – Electrical Components</vt:lpstr>
      <vt:lpstr>Thermal Analysis</vt:lpstr>
      <vt:lpstr>Horn Spacing - Jig</vt:lpstr>
      <vt:lpstr>PowerPoint Presentation</vt:lpstr>
      <vt:lpstr>Summary</vt:lpstr>
      <vt:lpstr>Questions?</vt:lpstr>
      <vt:lpstr>PowerPoint Presentation</vt:lpstr>
      <vt:lpstr>Calibration Code</vt:lpstr>
      <vt:lpstr>Boresight Calibration</vt:lpstr>
      <vt:lpstr>PowerPoint Presentation</vt:lpstr>
      <vt:lpstr>Matrix Logical Indexing</vt:lpstr>
      <vt:lpstr>Matrix Logical Indexing</vt:lpstr>
      <vt:lpstr>Neural Network</vt:lpstr>
      <vt:lpstr>MATLAB GUI &amp; Diagram </vt:lpstr>
      <vt:lpstr>2015-2016 Budget</vt:lpstr>
      <vt:lpstr>Overall Budget (2014-2016)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Box Redesign Thermal Analysis &amp; Budget</dc:title>
  <dc:creator>studentpro</dc:creator>
  <cp:lastModifiedBy>Nicewonger, Scott</cp:lastModifiedBy>
  <cp:revision>75</cp:revision>
  <dcterms:created xsi:type="dcterms:W3CDTF">2016-02-24T14:57:03Z</dcterms:created>
  <dcterms:modified xsi:type="dcterms:W3CDTF">2016-03-31T05:03:56Z</dcterms:modified>
</cp:coreProperties>
</file>